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5143500" cx="9144000"/>
  <p:notesSz cx="6858000" cy="9144000"/>
  <p:embeddedFontLst>
    <p:embeddedFont>
      <p:font typeface="Playfair Display Medium"/>
      <p:regular r:id="rId63"/>
      <p:bold r:id="rId64"/>
      <p:italic r:id="rId65"/>
      <p:boldItalic r:id="rId66"/>
    </p:embeddedFont>
    <p:embeddedFont>
      <p:font typeface="Roboto"/>
      <p:regular r:id="rId67"/>
      <p:bold r:id="rId68"/>
      <p:italic r:id="rId69"/>
      <p:boldItalic r:id="rId70"/>
    </p:embeddedFont>
    <p:embeddedFont>
      <p:font typeface="Playfair Display"/>
      <p:regular r:id="rId71"/>
      <p:bold r:id="rId72"/>
      <p:italic r:id="rId73"/>
      <p:boldItalic r:id="rId74"/>
    </p:embeddedFont>
    <p:embeddedFont>
      <p:font typeface="Lato"/>
      <p:regular r:id="rId75"/>
      <p:bold r:id="rId76"/>
      <p:italic r:id="rId77"/>
      <p:boldItalic r:id="rId78"/>
    </p:embeddedFont>
    <p:embeddedFont>
      <p:font typeface="Lato Light"/>
      <p:regular r:id="rId79"/>
      <p:bold r:id="rId80"/>
      <p:italic r:id="rId81"/>
      <p:boldItalic r:id="rId82"/>
    </p:embeddedFont>
    <p:embeddedFont>
      <p:font typeface="Raleway Light"/>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F55DD4D-FA40-4CA0-9EF8-797922C86B7E}">
  <a:tblStyle styleId="{1F55DD4D-FA40-4CA0-9EF8-797922C86B7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alewayLight-bold.fntdata"/><Relationship Id="rId83" Type="http://schemas.openxmlformats.org/officeDocument/2006/relationships/font" Target="fonts/RalewayLight-regular.fntdata"/><Relationship Id="rId42" Type="http://schemas.openxmlformats.org/officeDocument/2006/relationships/slide" Target="slides/slide36.xml"/><Relationship Id="rId86" Type="http://schemas.openxmlformats.org/officeDocument/2006/relationships/font" Target="fonts/RalewayLight-boldItalic.fntdata"/><Relationship Id="rId41" Type="http://schemas.openxmlformats.org/officeDocument/2006/relationships/slide" Target="slides/slide35.xml"/><Relationship Id="rId85" Type="http://schemas.openxmlformats.org/officeDocument/2006/relationships/font" Target="fonts/RalewayLight-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LatoLight-bold.fntdata"/><Relationship Id="rId82" Type="http://schemas.openxmlformats.org/officeDocument/2006/relationships/font" Target="fonts/LatoLight-boldItalic.fntdata"/><Relationship Id="rId81" Type="http://schemas.openxmlformats.org/officeDocument/2006/relationships/font" Target="fonts/Lato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layfairDisplay-italic.fntdata"/><Relationship Id="rId72" Type="http://schemas.openxmlformats.org/officeDocument/2006/relationships/font" Target="fonts/PlayfairDisplay-bold.fntdata"/><Relationship Id="rId31" Type="http://schemas.openxmlformats.org/officeDocument/2006/relationships/slide" Target="slides/slide25.xml"/><Relationship Id="rId75" Type="http://schemas.openxmlformats.org/officeDocument/2006/relationships/font" Target="fonts/Lato-regular.fntdata"/><Relationship Id="rId30" Type="http://schemas.openxmlformats.org/officeDocument/2006/relationships/slide" Target="slides/slide24.xml"/><Relationship Id="rId74" Type="http://schemas.openxmlformats.org/officeDocument/2006/relationships/font" Target="fonts/PlayfairDisplay-boldItalic.fntdata"/><Relationship Id="rId33" Type="http://schemas.openxmlformats.org/officeDocument/2006/relationships/slide" Target="slides/slide27.xml"/><Relationship Id="rId77" Type="http://schemas.openxmlformats.org/officeDocument/2006/relationships/font" Target="fonts/Lato-italic.fntdata"/><Relationship Id="rId32" Type="http://schemas.openxmlformats.org/officeDocument/2006/relationships/slide" Target="slides/slide26.xml"/><Relationship Id="rId76" Type="http://schemas.openxmlformats.org/officeDocument/2006/relationships/font" Target="fonts/Lato-bold.fntdata"/><Relationship Id="rId35" Type="http://schemas.openxmlformats.org/officeDocument/2006/relationships/slide" Target="slides/slide29.xml"/><Relationship Id="rId79" Type="http://schemas.openxmlformats.org/officeDocument/2006/relationships/font" Target="fonts/LatoLight-regular.fntdata"/><Relationship Id="rId34" Type="http://schemas.openxmlformats.org/officeDocument/2006/relationships/slide" Target="slides/slide28.xml"/><Relationship Id="rId78" Type="http://schemas.openxmlformats.org/officeDocument/2006/relationships/font" Target="fonts/Lato-boldItalic.fntdata"/><Relationship Id="rId71" Type="http://schemas.openxmlformats.org/officeDocument/2006/relationships/font" Target="fonts/PlayfairDisplay-regular.fntdata"/><Relationship Id="rId70" Type="http://schemas.openxmlformats.org/officeDocument/2006/relationships/font" Target="fonts/Roboto-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layfairDisplayMedium-bold.fntdata"/><Relationship Id="rId63" Type="http://schemas.openxmlformats.org/officeDocument/2006/relationships/font" Target="fonts/PlayfairDisplayMedium-regular.fntdata"/><Relationship Id="rId22" Type="http://schemas.openxmlformats.org/officeDocument/2006/relationships/slide" Target="slides/slide16.xml"/><Relationship Id="rId66" Type="http://schemas.openxmlformats.org/officeDocument/2006/relationships/font" Target="fonts/PlayfairDisplayMedium-boldItalic.fntdata"/><Relationship Id="rId21" Type="http://schemas.openxmlformats.org/officeDocument/2006/relationships/slide" Target="slides/slide15.xml"/><Relationship Id="rId65" Type="http://schemas.openxmlformats.org/officeDocument/2006/relationships/font" Target="fonts/PlayfairDisplayMedium-italic.fntdata"/><Relationship Id="rId24" Type="http://schemas.openxmlformats.org/officeDocument/2006/relationships/slide" Target="slides/slide18.xml"/><Relationship Id="rId68" Type="http://schemas.openxmlformats.org/officeDocument/2006/relationships/font" Target="fonts/Roboto-bold.fntdata"/><Relationship Id="rId23" Type="http://schemas.openxmlformats.org/officeDocument/2006/relationships/slide" Target="slides/slide17.xml"/><Relationship Id="rId67" Type="http://schemas.openxmlformats.org/officeDocument/2006/relationships/font" Target="fonts/Roboto-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b2694b1b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b2694b1b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b495b5b71f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b495b5b71f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b495b5b71f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b495b5b71f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b495b5b71f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b495b5b71f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b495b5b71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b495b5b71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b29f0989a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b29f0989a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b29f0989a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b29f0989a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b29f0989a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b29f0989a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b29f0989a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b29f0989a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b29f0989a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b29f0989a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b29f0989a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b29f0989a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b495b5b71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b495b5b71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b29f0989a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b29f0989a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b29f0989a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b29f0989a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b495b5b71f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b495b5b71f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b495b5b71f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b495b5b71f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b495b5b71f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b495b5b71f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b495b5b71f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b495b5b71f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b495b5b71f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b495b5b71f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b495b5b71f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b495b5b71f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b495b5b71f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b495b5b71f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b495b5b71f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b495b5b71f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b2694b1b4d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b2694b1b4d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been chasing AI for more than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b495b5b71f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b495b5b71f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3b495b5b71f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3b495b5b71f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b495b5b71f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b495b5b71f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b495b5b71f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b495b5b71f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b495b5b71f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b495b5b71f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b495b5b71f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b495b5b71f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b495b5b71f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b495b5b71f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b495b5b71f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b495b5b71f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b29f0989a5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b29f0989a5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b495b5b71f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b495b5b71f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b495b5b71f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b495b5b71f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b495b5b71f_0_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3b495b5b71f_0_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b495b5b71f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b495b5b71f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3b4d9ee1cea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3b4d9ee1cea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b4d9ee1cea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b4d9ee1cea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b4d9ee1cea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b4d9ee1cea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b4d9ee1cea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b4d9ee1cea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b4d9ee1cea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b4d9ee1cea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b4d9ee1cea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3b4d9ee1cea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3b4d9ee1cea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3b4d9ee1cea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b4d9ee1cea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b4d9ee1cea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b4fadf37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b4fadf37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b4d9ee1cea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3b4d9ee1cea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b4d9ee1cea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b4d9ee1cea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b4d9ee1cea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b4d9ee1cea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b29f0989a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b29f0989a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3b29f0989a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3b29f0989a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b29f0989a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3b29f0989a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3b29f0989a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3b29f0989a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b495b5b71f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b495b5b71f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b495b5b71f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b495b5b71f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b495b5b71f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b495b5b71f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b495b5b71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b495b5b71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only">
  <p:cSld name="BLANK_1_1_1_1">
    <p:spTree>
      <p:nvGrpSpPr>
        <p:cNvPr id="8" name="Shape 8"/>
        <p:cNvGrpSpPr/>
        <p:nvPr/>
      </p:nvGrpSpPr>
      <p:grpSpPr>
        <a:xfrm>
          <a:off x="0" y="0"/>
          <a:ext cx="0" cy="0"/>
          <a:chOff x="0" y="0"/>
          <a:chExt cx="0" cy="0"/>
        </a:xfrm>
      </p:grpSpPr>
      <p:sp>
        <p:nvSpPr>
          <p:cNvPr id="9" name="Google Shape;9;p2"/>
          <p:cNvSpPr txBox="1"/>
          <p:nvPr>
            <p:ph type="title"/>
          </p:nvPr>
        </p:nvSpPr>
        <p:spPr>
          <a:xfrm>
            <a:off x="276075" y="457200"/>
            <a:ext cx="57132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0" name="Google Shape;10;p2"/>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1" name="Google Shape;11;p2"/>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image with right text">
  <p:cSld name="BLANK_1_1_1_1_1_1_1_1_1_1_1_1_1_1_1_1">
    <p:spTree>
      <p:nvGrpSpPr>
        <p:cNvPr id="112" name="Shape 112"/>
        <p:cNvGrpSpPr/>
        <p:nvPr/>
      </p:nvGrpSpPr>
      <p:grpSpPr>
        <a:xfrm>
          <a:off x="0" y="0"/>
          <a:ext cx="0" cy="0"/>
          <a:chOff x="0" y="0"/>
          <a:chExt cx="0" cy="0"/>
        </a:xfrm>
      </p:grpSpPr>
      <p:sp>
        <p:nvSpPr>
          <p:cNvPr id="113" name="Google Shape;113;p11"/>
          <p:cNvSpPr/>
          <p:nvPr>
            <p:ph idx="2" type="pic"/>
          </p:nvPr>
        </p:nvSpPr>
        <p:spPr>
          <a:xfrm>
            <a:off x="0" y="0"/>
            <a:ext cx="4348800" cy="5143500"/>
          </a:xfrm>
          <a:prstGeom prst="rect">
            <a:avLst/>
          </a:prstGeom>
          <a:noFill/>
          <a:ln>
            <a:noFill/>
          </a:ln>
        </p:spPr>
      </p:sp>
      <p:sp>
        <p:nvSpPr>
          <p:cNvPr id="114" name="Google Shape;114;p11"/>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15" name="Google Shape;115;p11"/>
          <p:cNvSpPr txBox="1"/>
          <p:nvPr>
            <p:ph type="title"/>
          </p:nvPr>
        </p:nvSpPr>
        <p:spPr>
          <a:xfrm>
            <a:off x="4618950" y="457200"/>
            <a:ext cx="4251600" cy="7515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16" name="Google Shape;116;p11"/>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17" name="Google Shape;117;p11"/>
          <p:cNvSpPr txBox="1"/>
          <p:nvPr>
            <p:ph idx="3" type="subTitle"/>
          </p:nvPr>
        </p:nvSpPr>
        <p:spPr>
          <a:xfrm>
            <a:off x="4618950" y="2823908"/>
            <a:ext cx="42516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18" name="Google Shape;118;p11"/>
          <p:cNvSpPr txBox="1"/>
          <p:nvPr>
            <p:ph idx="4" type="body"/>
          </p:nvPr>
        </p:nvSpPr>
        <p:spPr>
          <a:xfrm>
            <a:off x="4618950" y="3457500"/>
            <a:ext cx="4251600" cy="9060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Font typeface="Lato"/>
              <a:buChar char="●"/>
              <a:defRPr/>
            </a:lvl1pPr>
            <a:lvl2pPr indent="-304800" lvl="1" marL="914400">
              <a:spcBef>
                <a:spcPts val="0"/>
              </a:spcBef>
              <a:spcAft>
                <a:spcPts val="0"/>
              </a:spcAft>
              <a:buClr>
                <a:schemeClr val="lt1"/>
              </a:buClr>
              <a:buSzPts val="1200"/>
              <a:buFont typeface="Lato"/>
              <a:buChar char="○"/>
              <a:defRPr/>
            </a:lvl2pPr>
            <a:lvl3pPr indent="-304800" lvl="2" marL="1371600">
              <a:spcBef>
                <a:spcPts val="0"/>
              </a:spcBef>
              <a:spcAft>
                <a:spcPts val="0"/>
              </a:spcAft>
              <a:buClr>
                <a:schemeClr val="lt1"/>
              </a:buClr>
              <a:buSzPts val="1200"/>
              <a:buFont typeface="Lato"/>
              <a:buChar char="■"/>
              <a:defRPr/>
            </a:lvl3pPr>
            <a:lvl4pPr indent="-304800" lvl="3" marL="1828800">
              <a:spcBef>
                <a:spcPts val="0"/>
              </a:spcBef>
              <a:spcAft>
                <a:spcPts val="0"/>
              </a:spcAft>
              <a:buClr>
                <a:schemeClr val="lt1"/>
              </a:buClr>
              <a:buSzPts val="1200"/>
              <a:buFont typeface="Lato"/>
              <a:buChar char="●"/>
              <a:defRPr/>
            </a:lvl4pPr>
            <a:lvl5pPr indent="-304800" lvl="4" marL="2286000">
              <a:spcBef>
                <a:spcPts val="0"/>
              </a:spcBef>
              <a:spcAft>
                <a:spcPts val="0"/>
              </a:spcAft>
              <a:buClr>
                <a:schemeClr val="lt1"/>
              </a:buClr>
              <a:buSzPts val="1200"/>
              <a:buFont typeface="Lato"/>
              <a:buChar char="○"/>
              <a:defRPr/>
            </a:lvl5pPr>
            <a:lvl6pPr indent="-304800" lvl="5" marL="2743200">
              <a:spcBef>
                <a:spcPts val="0"/>
              </a:spcBef>
              <a:spcAft>
                <a:spcPts val="0"/>
              </a:spcAft>
              <a:buClr>
                <a:schemeClr val="lt1"/>
              </a:buClr>
              <a:buSzPts val="1200"/>
              <a:buFont typeface="Lato"/>
              <a:buChar char="■"/>
              <a:defRPr/>
            </a:lvl6pPr>
            <a:lvl7pPr indent="-304800" lvl="6" marL="3200400">
              <a:spcBef>
                <a:spcPts val="0"/>
              </a:spcBef>
              <a:spcAft>
                <a:spcPts val="0"/>
              </a:spcAft>
              <a:buClr>
                <a:schemeClr val="lt1"/>
              </a:buClr>
              <a:buSzPts val="1200"/>
              <a:buFont typeface="Lato"/>
              <a:buChar char="●"/>
              <a:defRPr/>
            </a:lvl7pPr>
            <a:lvl8pPr indent="-304800" lvl="7" marL="3657600">
              <a:spcBef>
                <a:spcPts val="0"/>
              </a:spcBef>
              <a:spcAft>
                <a:spcPts val="0"/>
              </a:spcAft>
              <a:buClr>
                <a:schemeClr val="lt1"/>
              </a:buClr>
              <a:buSzPts val="1200"/>
              <a:buFont typeface="Lato"/>
              <a:buChar char="○"/>
              <a:defRPr/>
            </a:lvl8pPr>
            <a:lvl9pPr indent="-304800" lvl="8" marL="4114800">
              <a:spcBef>
                <a:spcPts val="0"/>
              </a:spcBef>
              <a:spcAft>
                <a:spcPts val="0"/>
              </a:spcAft>
              <a:buClr>
                <a:schemeClr val="lt1"/>
              </a:buClr>
              <a:buSzPts val="1200"/>
              <a:buFont typeface="Lato"/>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right image">
  <p:cSld name="BLANK_1_1_1_1_1_1_1_1_1_1_1_1_1_1_1_1_2">
    <p:spTree>
      <p:nvGrpSpPr>
        <p:cNvPr id="119" name="Shape 119"/>
        <p:cNvGrpSpPr/>
        <p:nvPr/>
      </p:nvGrpSpPr>
      <p:grpSpPr>
        <a:xfrm>
          <a:off x="0" y="0"/>
          <a:ext cx="0" cy="0"/>
          <a:chOff x="0" y="0"/>
          <a:chExt cx="0" cy="0"/>
        </a:xfrm>
      </p:grpSpPr>
      <p:sp>
        <p:nvSpPr>
          <p:cNvPr id="120" name="Google Shape;120;p12"/>
          <p:cNvSpPr/>
          <p:nvPr>
            <p:ph idx="2" type="pic"/>
          </p:nvPr>
        </p:nvSpPr>
        <p:spPr>
          <a:xfrm>
            <a:off x="6877724" y="0"/>
            <a:ext cx="2266200" cy="3405000"/>
          </a:xfrm>
          <a:prstGeom prst="rect">
            <a:avLst/>
          </a:prstGeom>
          <a:noFill/>
          <a:ln>
            <a:noFill/>
          </a:ln>
        </p:spPr>
      </p:sp>
      <p:sp>
        <p:nvSpPr>
          <p:cNvPr id="121" name="Google Shape;121;p12"/>
          <p:cNvSpPr txBox="1"/>
          <p:nvPr>
            <p:ph type="title"/>
          </p:nvPr>
        </p:nvSpPr>
        <p:spPr>
          <a:xfrm>
            <a:off x="276075" y="457200"/>
            <a:ext cx="85944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22" name="Google Shape;122;p12"/>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23" name="Google Shape;123;p12"/>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
    <p:spTree>
      <p:nvGrpSpPr>
        <p:cNvPr id="124" name="Shape 124"/>
        <p:cNvGrpSpPr/>
        <p:nvPr/>
      </p:nvGrpSpPr>
      <p:grpSpPr>
        <a:xfrm>
          <a:off x="0" y="0"/>
          <a:ext cx="0" cy="0"/>
          <a:chOff x="0" y="0"/>
          <a:chExt cx="0" cy="0"/>
        </a:xfrm>
      </p:grpSpPr>
      <p:sp>
        <p:nvSpPr>
          <p:cNvPr id="125" name="Google Shape;125;p1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a:buNone/>
              <a:defRPr>
                <a:latin typeface="Lato"/>
                <a:ea typeface="Lato"/>
                <a:cs typeface="Lato"/>
                <a:sym typeface="Lato"/>
              </a:defRPr>
            </a:lvl1pPr>
            <a:lvl2pPr lvl="1">
              <a:buNone/>
              <a:defRPr>
                <a:latin typeface="Lato"/>
                <a:ea typeface="Lato"/>
                <a:cs typeface="Lato"/>
                <a:sym typeface="Lato"/>
              </a:defRPr>
            </a:lvl2pPr>
            <a:lvl3pPr lvl="2">
              <a:buNone/>
              <a:defRPr>
                <a:latin typeface="Lato"/>
                <a:ea typeface="Lato"/>
                <a:cs typeface="Lato"/>
                <a:sym typeface="Lato"/>
              </a:defRPr>
            </a:lvl3pPr>
            <a:lvl4pPr lvl="3">
              <a:buNone/>
              <a:defRPr>
                <a:latin typeface="Lato"/>
                <a:ea typeface="Lato"/>
                <a:cs typeface="Lato"/>
                <a:sym typeface="Lato"/>
              </a:defRPr>
            </a:lvl4pPr>
            <a:lvl5pPr lvl="4">
              <a:buNone/>
              <a:defRPr>
                <a:latin typeface="Lato"/>
                <a:ea typeface="Lato"/>
                <a:cs typeface="Lato"/>
                <a:sym typeface="Lato"/>
              </a:defRPr>
            </a:lvl5pPr>
            <a:lvl6pPr lvl="5">
              <a:buNone/>
              <a:defRPr>
                <a:latin typeface="Lato"/>
                <a:ea typeface="Lato"/>
                <a:cs typeface="Lato"/>
                <a:sym typeface="Lato"/>
              </a:defRPr>
            </a:lvl6pPr>
            <a:lvl7pPr lvl="6">
              <a:buNone/>
              <a:defRPr>
                <a:latin typeface="Lato"/>
                <a:ea typeface="Lato"/>
                <a:cs typeface="Lato"/>
                <a:sym typeface="Lato"/>
              </a:defRPr>
            </a:lvl7pPr>
            <a:lvl8pPr lvl="7">
              <a:buNone/>
              <a:defRPr>
                <a:latin typeface="Lato"/>
                <a:ea typeface="Lato"/>
                <a:cs typeface="Lato"/>
                <a:sym typeface="Lato"/>
              </a:defRPr>
            </a:lvl8pPr>
            <a:lvl9pPr lvl="8">
              <a:buNone/>
              <a:defRPr>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26" name="Google Shape;126;p13"/>
          <p:cNvSpPr txBox="1"/>
          <p:nvPr>
            <p:ph type="title"/>
          </p:nvPr>
        </p:nvSpPr>
        <p:spPr>
          <a:xfrm>
            <a:off x="276075" y="457200"/>
            <a:ext cx="85944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27" name="Google Shape;127;p13"/>
          <p:cNvSpPr txBox="1"/>
          <p:nvPr>
            <p:ph idx="1" type="subTitle"/>
          </p:nvPr>
        </p:nvSpPr>
        <p:spPr>
          <a:xfrm>
            <a:off x="1114250" y="1879000"/>
            <a:ext cx="9186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28" name="Google Shape;128;p13"/>
          <p:cNvSpPr txBox="1"/>
          <p:nvPr>
            <p:ph idx="2" type="subTitle"/>
          </p:nvPr>
        </p:nvSpPr>
        <p:spPr>
          <a:xfrm>
            <a:off x="2135350" y="1879000"/>
            <a:ext cx="29334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29" name="Google Shape;129;p13"/>
          <p:cNvSpPr txBox="1"/>
          <p:nvPr>
            <p:ph idx="3" type="subTitle"/>
          </p:nvPr>
        </p:nvSpPr>
        <p:spPr>
          <a:xfrm>
            <a:off x="5787475" y="1912900"/>
            <a:ext cx="3072600" cy="4155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130" name="Google Shape;130;p13"/>
          <p:cNvSpPr txBox="1"/>
          <p:nvPr>
            <p:ph idx="4" type="subTitle"/>
          </p:nvPr>
        </p:nvSpPr>
        <p:spPr>
          <a:xfrm>
            <a:off x="1114250" y="2816800"/>
            <a:ext cx="9186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31" name="Google Shape;131;p13"/>
          <p:cNvSpPr txBox="1"/>
          <p:nvPr>
            <p:ph idx="5" type="subTitle"/>
          </p:nvPr>
        </p:nvSpPr>
        <p:spPr>
          <a:xfrm>
            <a:off x="2135350" y="2816800"/>
            <a:ext cx="29334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32" name="Google Shape;132;p13"/>
          <p:cNvSpPr txBox="1"/>
          <p:nvPr>
            <p:ph idx="6" type="subTitle"/>
          </p:nvPr>
        </p:nvSpPr>
        <p:spPr>
          <a:xfrm>
            <a:off x="5787475" y="2850700"/>
            <a:ext cx="3072600" cy="4155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133" name="Google Shape;133;p13"/>
          <p:cNvSpPr txBox="1"/>
          <p:nvPr>
            <p:ph idx="7" type="subTitle"/>
          </p:nvPr>
        </p:nvSpPr>
        <p:spPr>
          <a:xfrm>
            <a:off x="1114250" y="3754600"/>
            <a:ext cx="9186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34" name="Google Shape;134;p13"/>
          <p:cNvSpPr txBox="1"/>
          <p:nvPr>
            <p:ph idx="8" type="subTitle"/>
          </p:nvPr>
        </p:nvSpPr>
        <p:spPr>
          <a:xfrm>
            <a:off x="2135350" y="3754600"/>
            <a:ext cx="29334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35" name="Google Shape;135;p13"/>
          <p:cNvSpPr txBox="1"/>
          <p:nvPr>
            <p:ph idx="9" type="subTitle"/>
          </p:nvPr>
        </p:nvSpPr>
        <p:spPr>
          <a:xfrm>
            <a:off x="5787475" y="3788500"/>
            <a:ext cx="3072600" cy="4155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isplay 1">
  <p:cSld name="CUSTOM_1">
    <p:spTree>
      <p:nvGrpSpPr>
        <p:cNvPr id="136" name="Shape 136"/>
        <p:cNvGrpSpPr/>
        <p:nvPr/>
      </p:nvGrpSpPr>
      <p:grpSpPr>
        <a:xfrm>
          <a:off x="0" y="0"/>
          <a:ext cx="0" cy="0"/>
          <a:chOff x="0" y="0"/>
          <a:chExt cx="0" cy="0"/>
        </a:xfrm>
      </p:grpSpPr>
      <p:sp>
        <p:nvSpPr>
          <p:cNvPr id="137" name="Google Shape;137;p14"/>
          <p:cNvSpPr txBox="1"/>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800">
                <a:latin typeface="Lato"/>
                <a:ea typeface="Lato"/>
                <a:cs typeface="Lato"/>
                <a:sym typeface="Lato"/>
              </a:rPr>
              <a:t>‹#›</a:t>
            </a:fld>
            <a:endParaRPr sz="800">
              <a:latin typeface="Lato"/>
              <a:ea typeface="Lato"/>
              <a:cs typeface="Lato"/>
              <a:sym typeface="Lato"/>
            </a:endParaRPr>
          </a:p>
        </p:txBody>
      </p:sp>
      <p:sp>
        <p:nvSpPr>
          <p:cNvPr id="138" name="Google Shape;138;p14"/>
          <p:cNvSpPr txBox="1"/>
          <p:nvPr>
            <p:ph type="title"/>
          </p:nvPr>
        </p:nvSpPr>
        <p:spPr>
          <a:xfrm>
            <a:off x="837250" y="457200"/>
            <a:ext cx="6885600" cy="3879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39" name="Google Shape;139;p14"/>
          <p:cNvSpPr txBox="1"/>
          <p:nvPr>
            <p:ph idx="1" type="subTitle"/>
          </p:nvPr>
        </p:nvSpPr>
        <p:spPr>
          <a:xfrm>
            <a:off x="276075" y="1194000"/>
            <a:ext cx="1990200" cy="534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a:latin typeface="Playfair Display Medium"/>
                <a:ea typeface="Playfair Display Medium"/>
                <a:cs typeface="Playfair Display Medium"/>
                <a:sym typeface="Playfair Display Medium"/>
              </a:defRPr>
            </a:lvl1pPr>
            <a:lvl2pPr lvl="1">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2pPr>
            <a:lvl3pPr lvl="2">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3pPr>
            <a:lvl4pPr lvl="3">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4pPr>
            <a:lvl5pPr lvl="4">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5pPr>
            <a:lvl6pPr lvl="5">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6pPr>
            <a:lvl7pPr lvl="6">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7pPr>
            <a:lvl8pPr lvl="7">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8pPr>
            <a:lvl9pPr lvl="8">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140" name="Google Shape;140;p14"/>
          <p:cNvSpPr txBox="1"/>
          <p:nvPr>
            <p:ph idx="2" type="subTitle"/>
          </p:nvPr>
        </p:nvSpPr>
        <p:spPr>
          <a:xfrm>
            <a:off x="3074775" y="1194000"/>
            <a:ext cx="4164900" cy="2265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a:latin typeface="Playfair Display Medium"/>
                <a:ea typeface="Playfair Display Medium"/>
                <a:cs typeface="Playfair Display Medium"/>
                <a:sym typeface="Playfair Display Medium"/>
              </a:defRPr>
            </a:lvl1pPr>
            <a:lvl2pPr lvl="1">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2pPr>
            <a:lvl3pPr lvl="2">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3pPr>
            <a:lvl4pPr lvl="3">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4pPr>
            <a:lvl5pPr lvl="4">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5pPr>
            <a:lvl6pPr lvl="5">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6pPr>
            <a:lvl7pPr lvl="6">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7pPr>
            <a:lvl8pPr lvl="7">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8pPr>
            <a:lvl9pPr lvl="8">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141" name="Google Shape;141;p14"/>
          <p:cNvSpPr txBox="1"/>
          <p:nvPr>
            <p:ph idx="3" type="body"/>
          </p:nvPr>
        </p:nvSpPr>
        <p:spPr>
          <a:xfrm>
            <a:off x="3074775" y="1873600"/>
            <a:ext cx="1513500" cy="1152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142" name="Google Shape;142;p14"/>
          <p:cNvSpPr txBox="1"/>
          <p:nvPr>
            <p:ph idx="4" type="subTitle"/>
          </p:nvPr>
        </p:nvSpPr>
        <p:spPr>
          <a:xfrm>
            <a:off x="3074775" y="1637950"/>
            <a:ext cx="1513500" cy="149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143" name="Google Shape;143;p14"/>
          <p:cNvSpPr txBox="1"/>
          <p:nvPr>
            <p:ph idx="5" type="body"/>
          </p:nvPr>
        </p:nvSpPr>
        <p:spPr>
          <a:xfrm>
            <a:off x="4882875" y="1873600"/>
            <a:ext cx="1513500" cy="1152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144" name="Google Shape;144;p14"/>
          <p:cNvSpPr txBox="1"/>
          <p:nvPr>
            <p:ph idx="6" type="subTitle"/>
          </p:nvPr>
        </p:nvSpPr>
        <p:spPr>
          <a:xfrm>
            <a:off x="4882875" y="1637950"/>
            <a:ext cx="1513500" cy="149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145" name="Google Shape;145;p14"/>
          <p:cNvSpPr txBox="1"/>
          <p:nvPr>
            <p:ph idx="7" type="body"/>
          </p:nvPr>
        </p:nvSpPr>
        <p:spPr>
          <a:xfrm>
            <a:off x="6690975" y="1873600"/>
            <a:ext cx="1513500" cy="1152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146" name="Google Shape;146;p14"/>
          <p:cNvSpPr txBox="1"/>
          <p:nvPr>
            <p:ph idx="8" type="subTitle"/>
          </p:nvPr>
        </p:nvSpPr>
        <p:spPr>
          <a:xfrm>
            <a:off x="6690975" y="1637950"/>
            <a:ext cx="1513500" cy="149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147" name="Google Shape;147;p14"/>
          <p:cNvSpPr txBox="1"/>
          <p:nvPr>
            <p:ph idx="9" type="subTitle"/>
          </p:nvPr>
        </p:nvSpPr>
        <p:spPr>
          <a:xfrm>
            <a:off x="276075" y="520738"/>
            <a:ext cx="336000" cy="2265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a:latin typeface="Playfair Display"/>
                <a:ea typeface="Playfair Display"/>
                <a:cs typeface="Playfair Display"/>
                <a:sym typeface="Playfair Display"/>
              </a:defRPr>
            </a:lvl1pPr>
            <a:lvl2pPr lvl="1">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2pPr>
            <a:lvl3pPr lvl="2">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3pPr>
            <a:lvl4pPr lvl="3">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4pPr>
            <a:lvl5pPr lvl="4">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5pPr>
            <a:lvl6pPr lvl="5">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6pPr>
            <a:lvl7pPr lvl="6">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7pPr>
            <a:lvl8pPr lvl="7">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8pPr>
            <a:lvl9pPr lvl="8">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9pPr>
          </a:lstStyle>
          <a:p/>
        </p:txBody>
      </p:sp>
      <p:sp>
        <p:nvSpPr>
          <p:cNvPr id="148" name="Google Shape;148;p14"/>
          <p:cNvSpPr/>
          <p:nvPr>
            <p:ph idx="13" type="pic"/>
          </p:nvPr>
        </p:nvSpPr>
        <p:spPr>
          <a:xfrm>
            <a:off x="-74" y="3991500"/>
            <a:ext cx="2266200" cy="11520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isplay 2">
  <p:cSld name="CUSTOM_1_1">
    <p:spTree>
      <p:nvGrpSpPr>
        <p:cNvPr id="149" name="Shape 149"/>
        <p:cNvGrpSpPr/>
        <p:nvPr/>
      </p:nvGrpSpPr>
      <p:grpSpPr>
        <a:xfrm>
          <a:off x="0" y="0"/>
          <a:ext cx="0" cy="0"/>
          <a:chOff x="0" y="0"/>
          <a:chExt cx="0" cy="0"/>
        </a:xfrm>
      </p:grpSpPr>
      <p:sp>
        <p:nvSpPr>
          <p:cNvPr id="150" name="Google Shape;150;p15"/>
          <p:cNvSpPr txBox="1"/>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800">
                <a:latin typeface="Lato"/>
                <a:ea typeface="Lato"/>
                <a:cs typeface="Lato"/>
                <a:sym typeface="Lato"/>
              </a:rPr>
              <a:t>‹#›</a:t>
            </a:fld>
            <a:endParaRPr sz="800">
              <a:latin typeface="Lato"/>
              <a:ea typeface="Lato"/>
              <a:cs typeface="Lato"/>
              <a:sym typeface="Lato"/>
            </a:endParaRPr>
          </a:p>
        </p:txBody>
      </p:sp>
      <p:sp>
        <p:nvSpPr>
          <p:cNvPr id="151" name="Google Shape;151;p15"/>
          <p:cNvSpPr txBox="1"/>
          <p:nvPr>
            <p:ph type="title"/>
          </p:nvPr>
        </p:nvSpPr>
        <p:spPr>
          <a:xfrm>
            <a:off x="837250" y="457200"/>
            <a:ext cx="6885600" cy="3879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52" name="Google Shape;152;p15"/>
          <p:cNvSpPr txBox="1"/>
          <p:nvPr>
            <p:ph idx="1" type="subTitle"/>
          </p:nvPr>
        </p:nvSpPr>
        <p:spPr>
          <a:xfrm>
            <a:off x="276075" y="1194000"/>
            <a:ext cx="4992600" cy="534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a:latin typeface="Playfair Display Medium"/>
                <a:ea typeface="Playfair Display Medium"/>
                <a:cs typeface="Playfair Display Medium"/>
                <a:sym typeface="Playfair Display Medium"/>
              </a:defRPr>
            </a:lvl1pPr>
            <a:lvl2pPr lvl="1">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2pPr>
            <a:lvl3pPr lvl="2">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3pPr>
            <a:lvl4pPr lvl="3">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4pPr>
            <a:lvl5pPr lvl="4">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5pPr>
            <a:lvl6pPr lvl="5">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6pPr>
            <a:lvl7pPr lvl="6">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7pPr>
            <a:lvl8pPr lvl="7">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8pPr>
            <a:lvl9pPr lvl="8">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153" name="Google Shape;153;p15"/>
          <p:cNvSpPr txBox="1"/>
          <p:nvPr>
            <p:ph idx="2" type="subTitle"/>
          </p:nvPr>
        </p:nvSpPr>
        <p:spPr>
          <a:xfrm>
            <a:off x="276075" y="520738"/>
            <a:ext cx="336000" cy="2265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a:latin typeface="Playfair Display"/>
                <a:ea typeface="Playfair Display"/>
                <a:cs typeface="Playfair Display"/>
                <a:sym typeface="Playfair Display"/>
              </a:defRPr>
            </a:lvl1pPr>
            <a:lvl2pPr lvl="1">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2pPr>
            <a:lvl3pPr lvl="2">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3pPr>
            <a:lvl4pPr lvl="3">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4pPr>
            <a:lvl5pPr lvl="4">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5pPr>
            <a:lvl6pPr lvl="5">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6pPr>
            <a:lvl7pPr lvl="6">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7pPr>
            <a:lvl8pPr lvl="7">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8pPr>
            <a:lvl9pPr lvl="8">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9pPr>
          </a:lstStyle>
          <a:p/>
        </p:txBody>
      </p:sp>
      <p:sp>
        <p:nvSpPr>
          <p:cNvPr id="154" name="Google Shape;154;p15"/>
          <p:cNvSpPr txBox="1"/>
          <p:nvPr>
            <p:ph idx="3"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55" name="Google Shape;155;p15"/>
          <p:cNvSpPr txBox="1"/>
          <p:nvPr>
            <p:ph idx="4" type="body"/>
          </p:nvPr>
        </p:nvSpPr>
        <p:spPr>
          <a:xfrm>
            <a:off x="276075" y="4018238"/>
            <a:ext cx="2463300" cy="6885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156" name="Google Shape;156;p15"/>
          <p:cNvSpPr txBox="1"/>
          <p:nvPr>
            <p:ph idx="5" type="subTitle"/>
          </p:nvPr>
        </p:nvSpPr>
        <p:spPr>
          <a:xfrm>
            <a:off x="276075" y="3759625"/>
            <a:ext cx="2463300" cy="149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157" name="Google Shape;157;p15"/>
          <p:cNvSpPr txBox="1"/>
          <p:nvPr>
            <p:ph idx="6" type="body"/>
          </p:nvPr>
        </p:nvSpPr>
        <p:spPr>
          <a:xfrm>
            <a:off x="3074775" y="4018238"/>
            <a:ext cx="2463300" cy="6885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158" name="Google Shape;158;p15"/>
          <p:cNvSpPr txBox="1"/>
          <p:nvPr>
            <p:ph idx="7" type="subTitle"/>
          </p:nvPr>
        </p:nvSpPr>
        <p:spPr>
          <a:xfrm>
            <a:off x="3074775" y="3759625"/>
            <a:ext cx="2463300" cy="149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159" name="Google Shape;159;p15"/>
          <p:cNvSpPr txBox="1"/>
          <p:nvPr>
            <p:ph idx="8" type="body"/>
          </p:nvPr>
        </p:nvSpPr>
        <p:spPr>
          <a:xfrm>
            <a:off x="5873475" y="4018238"/>
            <a:ext cx="2463300" cy="6885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160" name="Google Shape;160;p15"/>
          <p:cNvSpPr txBox="1"/>
          <p:nvPr>
            <p:ph idx="9" type="subTitle"/>
          </p:nvPr>
        </p:nvSpPr>
        <p:spPr>
          <a:xfrm>
            <a:off x="5873475" y="3759625"/>
            <a:ext cx="2463300" cy="149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161" name="Google Shape;161;p15"/>
          <p:cNvSpPr/>
          <p:nvPr>
            <p:ph idx="13" type="pic"/>
          </p:nvPr>
        </p:nvSpPr>
        <p:spPr>
          <a:xfrm>
            <a:off x="276075" y="2076900"/>
            <a:ext cx="2463300" cy="1570200"/>
          </a:xfrm>
          <a:prstGeom prst="rect">
            <a:avLst/>
          </a:prstGeom>
          <a:noFill/>
          <a:ln>
            <a:noFill/>
          </a:ln>
        </p:spPr>
      </p:sp>
      <p:sp>
        <p:nvSpPr>
          <p:cNvPr id="162" name="Google Shape;162;p15"/>
          <p:cNvSpPr/>
          <p:nvPr>
            <p:ph idx="14" type="pic"/>
          </p:nvPr>
        </p:nvSpPr>
        <p:spPr>
          <a:xfrm>
            <a:off x="3074775" y="2076900"/>
            <a:ext cx="2463300" cy="1570200"/>
          </a:xfrm>
          <a:prstGeom prst="rect">
            <a:avLst/>
          </a:prstGeom>
          <a:noFill/>
          <a:ln>
            <a:noFill/>
          </a:ln>
        </p:spPr>
      </p:sp>
      <p:sp>
        <p:nvSpPr>
          <p:cNvPr id="163" name="Google Shape;163;p15"/>
          <p:cNvSpPr/>
          <p:nvPr>
            <p:ph idx="15" type="pic"/>
          </p:nvPr>
        </p:nvSpPr>
        <p:spPr>
          <a:xfrm>
            <a:off x="5873475" y="2073688"/>
            <a:ext cx="2463300" cy="15702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isplay 3">
  <p:cSld name="CUSTOM_1_1_1">
    <p:spTree>
      <p:nvGrpSpPr>
        <p:cNvPr id="164" name="Shape 164"/>
        <p:cNvGrpSpPr/>
        <p:nvPr/>
      </p:nvGrpSpPr>
      <p:grpSpPr>
        <a:xfrm>
          <a:off x="0" y="0"/>
          <a:ext cx="0" cy="0"/>
          <a:chOff x="0" y="0"/>
          <a:chExt cx="0" cy="0"/>
        </a:xfrm>
      </p:grpSpPr>
      <p:sp>
        <p:nvSpPr>
          <p:cNvPr id="165" name="Google Shape;165;p16"/>
          <p:cNvSpPr txBox="1"/>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800">
                <a:latin typeface="Lato"/>
                <a:ea typeface="Lato"/>
                <a:cs typeface="Lato"/>
                <a:sym typeface="Lato"/>
              </a:rPr>
              <a:t>‹#›</a:t>
            </a:fld>
            <a:endParaRPr sz="800">
              <a:latin typeface="Lato"/>
              <a:ea typeface="Lato"/>
              <a:cs typeface="Lato"/>
              <a:sym typeface="Lato"/>
            </a:endParaRPr>
          </a:p>
        </p:txBody>
      </p:sp>
      <p:sp>
        <p:nvSpPr>
          <p:cNvPr id="166" name="Google Shape;166;p16"/>
          <p:cNvSpPr txBox="1"/>
          <p:nvPr>
            <p:ph type="title"/>
          </p:nvPr>
        </p:nvSpPr>
        <p:spPr>
          <a:xfrm>
            <a:off x="837250" y="457200"/>
            <a:ext cx="6885600" cy="3879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67" name="Google Shape;167;p16"/>
          <p:cNvSpPr txBox="1"/>
          <p:nvPr>
            <p:ph idx="1" type="subTitle"/>
          </p:nvPr>
        </p:nvSpPr>
        <p:spPr>
          <a:xfrm>
            <a:off x="276075" y="520738"/>
            <a:ext cx="336000" cy="2265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a:latin typeface="Playfair Display"/>
                <a:ea typeface="Playfair Display"/>
                <a:cs typeface="Playfair Display"/>
                <a:sym typeface="Playfair Display"/>
              </a:defRPr>
            </a:lvl1pPr>
            <a:lvl2pPr lvl="1">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2pPr>
            <a:lvl3pPr lvl="2">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3pPr>
            <a:lvl4pPr lvl="3">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4pPr>
            <a:lvl5pPr lvl="4">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5pPr>
            <a:lvl6pPr lvl="5">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6pPr>
            <a:lvl7pPr lvl="6">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7pPr>
            <a:lvl8pPr lvl="7">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8pPr>
            <a:lvl9pPr lvl="8">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9pPr>
          </a:lstStyle>
          <a:p/>
        </p:txBody>
      </p:sp>
      <p:sp>
        <p:nvSpPr>
          <p:cNvPr id="168" name="Google Shape;168;p16"/>
          <p:cNvSpPr txBox="1"/>
          <p:nvPr>
            <p:ph idx="2"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69" name="Shape 169"/>
        <p:cNvGrpSpPr/>
        <p:nvPr/>
      </p:nvGrpSpPr>
      <p:grpSpPr>
        <a:xfrm>
          <a:off x="0" y="0"/>
          <a:ext cx="0" cy="0"/>
          <a:chOff x="0" y="0"/>
          <a:chExt cx="0" cy="0"/>
        </a:xfrm>
      </p:grpSpPr>
      <p:sp>
        <p:nvSpPr>
          <p:cNvPr id="170" name="Google Shape;170;p1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171" name="Google Shape;171;p17"/>
          <p:cNvSpPr txBox="1"/>
          <p:nvPr>
            <p:ph idx="1" type="subTitle"/>
          </p:nvPr>
        </p:nvSpPr>
        <p:spPr>
          <a:xfrm>
            <a:off x="311700" y="2834125"/>
            <a:ext cx="8520600" cy="792600"/>
          </a:xfrm>
          <a:prstGeom prst="rect">
            <a:avLst/>
          </a:prstGeom>
        </p:spPr>
        <p:txBody>
          <a:bodyPr anchorCtr="0" anchor="t" bIns="91425" lIns="0"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72" name="Shape 172"/>
        <p:cNvGrpSpPr/>
        <p:nvPr/>
      </p:nvGrpSpPr>
      <p:grpSpPr>
        <a:xfrm>
          <a:off x="0" y="0"/>
          <a:ext cx="0" cy="0"/>
          <a:chOff x="0" y="0"/>
          <a:chExt cx="0" cy="0"/>
        </a:xfrm>
      </p:grpSpPr>
      <p:sp>
        <p:nvSpPr>
          <p:cNvPr id="173" name="Google Shape;173;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174" name="Shape 174"/>
        <p:cNvGrpSpPr/>
        <p:nvPr/>
      </p:nvGrpSpPr>
      <p:grpSpPr>
        <a:xfrm>
          <a:off x="0" y="0"/>
          <a:ext cx="0" cy="0"/>
          <a:chOff x="0" y="0"/>
          <a:chExt cx="0" cy="0"/>
        </a:xfrm>
      </p:grpSpPr>
      <p:sp>
        <p:nvSpPr>
          <p:cNvPr id="175" name="Google Shape;175;p1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6" name="Google Shape;176;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177" name="Shape 177"/>
        <p:cNvGrpSpPr/>
        <p:nvPr/>
      </p:nvGrpSpPr>
      <p:grpSpPr>
        <a:xfrm>
          <a:off x="0" y="0"/>
          <a:ext cx="0" cy="0"/>
          <a:chOff x="0" y="0"/>
          <a:chExt cx="0" cy="0"/>
        </a:xfrm>
      </p:grpSpPr>
      <p:sp>
        <p:nvSpPr>
          <p:cNvPr id="178" name="Google Shape;178;p2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179" name="Google Shape;179;p2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80" name="Google Shape;180;p2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xt boxes">
  <p:cSld name="BLANK_1_1_1_1_8">
    <p:spTree>
      <p:nvGrpSpPr>
        <p:cNvPr id="12" name="Shape 12"/>
        <p:cNvGrpSpPr/>
        <p:nvPr/>
      </p:nvGrpSpPr>
      <p:grpSpPr>
        <a:xfrm>
          <a:off x="0" y="0"/>
          <a:ext cx="0" cy="0"/>
          <a:chOff x="0" y="0"/>
          <a:chExt cx="0" cy="0"/>
        </a:xfrm>
      </p:grpSpPr>
      <p:sp>
        <p:nvSpPr>
          <p:cNvPr id="13" name="Google Shape;13;p3"/>
          <p:cNvSpPr txBox="1"/>
          <p:nvPr>
            <p:ph type="title"/>
          </p:nvPr>
        </p:nvSpPr>
        <p:spPr>
          <a:xfrm>
            <a:off x="276075" y="457200"/>
            <a:ext cx="57132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4" name="Google Shape;14;p3"/>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5" name="Google Shape;15;p3"/>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6" name="Google Shape;16;p3"/>
          <p:cNvSpPr txBox="1"/>
          <p:nvPr>
            <p:ph idx="2" type="subTitle"/>
          </p:nvPr>
        </p:nvSpPr>
        <p:spPr>
          <a:xfrm>
            <a:off x="407100" y="1488125"/>
            <a:ext cx="1359000" cy="2154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7" name="Google Shape;17;p3"/>
          <p:cNvSpPr txBox="1"/>
          <p:nvPr>
            <p:ph idx="3" type="subTitle"/>
          </p:nvPr>
        </p:nvSpPr>
        <p:spPr>
          <a:xfrm>
            <a:off x="2710550" y="1488125"/>
            <a:ext cx="1359000" cy="2154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8" name="Google Shape;18;p3"/>
          <p:cNvSpPr txBox="1"/>
          <p:nvPr>
            <p:ph idx="4" type="subTitle"/>
          </p:nvPr>
        </p:nvSpPr>
        <p:spPr>
          <a:xfrm>
            <a:off x="5014000" y="1488125"/>
            <a:ext cx="1359000" cy="2154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9" name="Google Shape;19;p3"/>
          <p:cNvSpPr txBox="1"/>
          <p:nvPr>
            <p:ph idx="5" type="subTitle"/>
          </p:nvPr>
        </p:nvSpPr>
        <p:spPr>
          <a:xfrm>
            <a:off x="7317450" y="1488125"/>
            <a:ext cx="1359000" cy="2154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20" name="Google Shape;20;p3"/>
          <p:cNvSpPr txBox="1"/>
          <p:nvPr>
            <p:ph idx="6" type="body"/>
          </p:nvPr>
        </p:nvSpPr>
        <p:spPr>
          <a:xfrm>
            <a:off x="407100" y="1895400"/>
            <a:ext cx="1422300" cy="755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21" name="Google Shape;21;p3"/>
          <p:cNvSpPr txBox="1"/>
          <p:nvPr>
            <p:ph idx="7" type="body"/>
          </p:nvPr>
        </p:nvSpPr>
        <p:spPr>
          <a:xfrm>
            <a:off x="2710550" y="1895400"/>
            <a:ext cx="1422300" cy="755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22" name="Google Shape;22;p3"/>
          <p:cNvSpPr txBox="1"/>
          <p:nvPr>
            <p:ph idx="8" type="body"/>
          </p:nvPr>
        </p:nvSpPr>
        <p:spPr>
          <a:xfrm>
            <a:off x="5014000" y="1895400"/>
            <a:ext cx="1422300" cy="755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23" name="Google Shape;23;p3"/>
          <p:cNvSpPr txBox="1"/>
          <p:nvPr>
            <p:ph idx="9" type="body"/>
          </p:nvPr>
        </p:nvSpPr>
        <p:spPr>
          <a:xfrm>
            <a:off x="7317450" y="1895400"/>
            <a:ext cx="1422300" cy="755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81" name="Shape 181"/>
        <p:cNvGrpSpPr/>
        <p:nvPr/>
      </p:nvGrpSpPr>
      <p:grpSpPr>
        <a:xfrm>
          <a:off x="0" y="0"/>
          <a:ext cx="0" cy="0"/>
          <a:chOff x="0" y="0"/>
          <a:chExt cx="0" cy="0"/>
        </a:xfrm>
      </p:grpSpPr>
      <p:sp>
        <p:nvSpPr>
          <p:cNvPr id="182" name="Google Shape;182;p2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83" name="Shape 183"/>
        <p:cNvGrpSpPr/>
        <p:nvPr/>
      </p:nvGrpSpPr>
      <p:grpSpPr>
        <a:xfrm>
          <a:off x="0" y="0"/>
          <a:ext cx="0" cy="0"/>
          <a:chOff x="0" y="0"/>
          <a:chExt cx="0" cy="0"/>
        </a:xfrm>
      </p:grpSpPr>
      <p:sp>
        <p:nvSpPr>
          <p:cNvPr id="184" name="Google Shape;184;p2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185" name="Google Shape;185;p2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86" name="Shape 186"/>
        <p:cNvGrpSpPr/>
        <p:nvPr/>
      </p:nvGrpSpPr>
      <p:grpSpPr>
        <a:xfrm>
          <a:off x="0" y="0"/>
          <a:ext cx="0" cy="0"/>
          <a:chOff x="0" y="0"/>
          <a:chExt cx="0" cy="0"/>
        </a:xfrm>
      </p:grpSpPr>
      <p:sp>
        <p:nvSpPr>
          <p:cNvPr id="187" name="Google Shape;187;p2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4800"/>
              <a:buChar char="●"/>
              <a:defRPr sz="4800"/>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88" name="Shape 188"/>
        <p:cNvGrpSpPr/>
        <p:nvPr/>
      </p:nvGrpSpPr>
      <p:grpSpPr>
        <a:xfrm>
          <a:off x="0" y="0"/>
          <a:ext cx="0" cy="0"/>
          <a:chOff x="0" y="0"/>
          <a:chExt cx="0" cy="0"/>
        </a:xfrm>
      </p:grpSpPr>
      <p:sp>
        <p:nvSpPr>
          <p:cNvPr id="189" name="Google Shape;189;p2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190" name="Google Shape;190;p24"/>
          <p:cNvSpPr txBox="1"/>
          <p:nvPr>
            <p:ph idx="1" type="subTitle"/>
          </p:nvPr>
        </p:nvSpPr>
        <p:spPr>
          <a:xfrm>
            <a:off x="265500" y="2803075"/>
            <a:ext cx="4045200" cy="1235100"/>
          </a:xfrm>
          <a:prstGeom prst="rect">
            <a:avLst/>
          </a:prstGeom>
        </p:spPr>
        <p:txBody>
          <a:bodyPr anchorCtr="0" anchor="t" bIns="91425" lIns="0"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191" name="Google Shape;191;p2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92" name="Shape 192"/>
        <p:cNvGrpSpPr/>
        <p:nvPr/>
      </p:nvGrpSpPr>
      <p:grpSpPr>
        <a:xfrm>
          <a:off x="0" y="0"/>
          <a:ext cx="0" cy="0"/>
          <a:chOff x="0" y="0"/>
          <a:chExt cx="0" cy="0"/>
        </a:xfrm>
      </p:grpSpPr>
      <p:sp>
        <p:nvSpPr>
          <p:cNvPr id="193" name="Google Shape;193;p2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200"/>
              <a:buNone/>
              <a:defRPr/>
            </a:lvl1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94" name="Shape 194"/>
        <p:cNvGrpSpPr/>
        <p:nvPr/>
      </p:nvGrpSpPr>
      <p:grpSpPr>
        <a:xfrm>
          <a:off x="0" y="0"/>
          <a:ext cx="0" cy="0"/>
          <a:chOff x="0" y="0"/>
          <a:chExt cx="0" cy="0"/>
        </a:xfrm>
      </p:grpSpPr>
      <p:sp>
        <p:nvSpPr>
          <p:cNvPr id="195" name="Google Shape;195;p2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196" name="Google Shape;196;p2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97" name="Shape 197"/>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98" name="Shape 198"/>
        <p:cNvGrpSpPr/>
        <p:nvPr/>
      </p:nvGrpSpPr>
      <p:grpSpPr>
        <a:xfrm>
          <a:off x="0" y="0"/>
          <a:ext cx="0" cy="0"/>
          <a:chOff x="0" y="0"/>
          <a:chExt cx="0" cy="0"/>
        </a:xfrm>
      </p:grpSpPr>
      <p:sp>
        <p:nvSpPr>
          <p:cNvPr id="199" name="Google Shape;199;p28"/>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28"/>
          <p:cNvSpPr txBox="1"/>
          <p:nvPr>
            <p:ph idx="1" type="subTitle"/>
          </p:nvPr>
        </p:nvSpPr>
        <p:spPr>
          <a:xfrm>
            <a:off x="4406650" y="393750"/>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01" name="Google Shape;201;p28"/>
          <p:cNvSpPr txBox="1"/>
          <p:nvPr>
            <p:ph idx="2" type="subTitle"/>
          </p:nvPr>
        </p:nvSpPr>
        <p:spPr>
          <a:xfrm>
            <a:off x="4406650" y="1151705"/>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02" name="Google Shape;202;p28"/>
          <p:cNvSpPr txBox="1"/>
          <p:nvPr>
            <p:ph idx="3" type="subTitle"/>
          </p:nvPr>
        </p:nvSpPr>
        <p:spPr>
          <a:xfrm>
            <a:off x="4406650" y="3425570"/>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03" name="Google Shape;203;p28"/>
          <p:cNvSpPr txBox="1"/>
          <p:nvPr>
            <p:ph idx="4" type="subTitle"/>
          </p:nvPr>
        </p:nvSpPr>
        <p:spPr>
          <a:xfrm>
            <a:off x="4406650" y="1909660"/>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04" name="Google Shape;204;p28"/>
          <p:cNvSpPr txBox="1"/>
          <p:nvPr>
            <p:ph idx="5" type="subTitle"/>
          </p:nvPr>
        </p:nvSpPr>
        <p:spPr>
          <a:xfrm>
            <a:off x="4406650" y="4183525"/>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05" name="Google Shape;205;p28"/>
          <p:cNvSpPr txBox="1"/>
          <p:nvPr>
            <p:ph idx="6" type="subTitle"/>
          </p:nvPr>
        </p:nvSpPr>
        <p:spPr>
          <a:xfrm>
            <a:off x="4406650" y="2667615"/>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206" name="Shape 206"/>
        <p:cNvGrpSpPr/>
        <p:nvPr/>
      </p:nvGrpSpPr>
      <p:grpSpPr>
        <a:xfrm>
          <a:off x="0" y="0"/>
          <a:ext cx="0" cy="0"/>
          <a:chOff x="0" y="0"/>
          <a:chExt cx="0" cy="0"/>
        </a:xfrm>
      </p:grpSpPr>
      <p:sp>
        <p:nvSpPr>
          <p:cNvPr id="207" name="Google Shape;207;p2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08" name="Google Shape;208;p29"/>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09" name="Google Shape;209;p29"/>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210" name="Shape 210"/>
        <p:cNvGrpSpPr/>
        <p:nvPr/>
      </p:nvGrpSpPr>
      <p:grpSpPr>
        <a:xfrm>
          <a:off x="0" y="0"/>
          <a:ext cx="0" cy="0"/>
          <a:chOff x="0" y="0"/>
          <a:chExt cx="0" cy="0"/>
        </a:xfrm>
      </p:grpSpPr>
      <p:sp>
        <p:nvSpPr>
          <p:cNvPr id="211" name="Google Shape;211;p30"/>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212" name="Google Shape;212;p30"/>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13" name="Google Shape;213;p30"/>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14" name="Google Shape;214;p30"/>
          <p:cNvSpPr txBox="1"/>
          <p:nvPr>
            <p:ph idx="3" type="subTitle"/>
          </p:nvPr>
        </p:nvSpPr>
        <p:spPr>
          <a:xfrm>
            <a:off x="483150" y="1336161"/>
            <a:ext cx="36198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15" name="Google Shape;215;p30"/>
          <p:cNvSpPr txBox="1"/>
          <p:nvPr>
            <p:ph idx="4" type="subTitle"/>
          </p:nvPr>
        </p:nvSpPr>
        <p:spPr>
          <a:xfrm>
            <a:off x="5048000" y="1336161"/>
            <a:ext cx="36198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xt boxes with small statement">
  <p:cSld name="BLANK_1_1_1_1_6">
    <p:spTree>
      <p:nvGrpSpPr>
        <p:cNvPr id="24" name="Shape 24"/>
        <p:cNvGrpSpPr/>
        <p:nvPr/>
      </p:nvGrpSpPr>
      <p:grpSpPr>
        <a:xfrm>
          <a:off x="0" y="0"/>
          <a:ext cx="0" cy="0"/>
          <a:chOff x="0" y="0"/>
          <a:chExt cx="0" cy="0"/>
        </a:xfrm>
      </p:grpSpPr>
      <p:sp>
        <p:nvSpPr>
          <p:cNvPr id="25" name="Google Shape;25;p4"/>
          <p:cNvSpPr txBox="1"/>
          <p:nvPr>
            <p:ph idx="1" type="body"/>
          </p:nvPr>
        </p:nvSpPr>
        <p:spPr>
          <a:xfrm>
            <a:off x="5503325" y="524750"/>
            <a:ext cx="3356100" cy="877800"/>
          </a:xfrm>
          <a:prstGeom prst="rect">
            <a:avLst/>
          </a:prstGeom>
        </p:spPr>
        <p:txBody>
          <a:bodyPr anchorCtr="0" anchor="t" bIns="0" lIns="0" spcFirstLastPara="1" rIns="0" wrap="square" tIns="0">
            <a:spAutoFit/>
          </a:bodyPr>
          <a:lstStyle>
            <a:lvl1pPr indent="-342900" lvl="0" marL="457200">
              <a:spcBef>
                <a:spcPts val="0"/>
              </a:spcBef>
              <a:spcAft>
                <a:spcPts val="0"/>
              </a:spcAft>
              <a:buClr>
                <a:schemeClr val="lt1"/>
              </a:buClr>
              <a:buSzPts val="1800"/>
              <a:buFont typeface="Lato"/>
              <a:buChar char="●"/>
              <a:defRPr sz="1800"/>
            </a:lvl1pPr>
            <a:lvl2pPr indent="-342900" lvl="1" marL="914400">
              <a:spcBef>
                <a:spcPts val="0"/>
              </a:spcBef>
              <a:spcAft>
                <a:spcPts val="0"/>
              </a:spcAft>
              <a:buClr>
                <a:schemeClr val="lt1"/>
              </a:buClr>
              <a:buSzPts val="1800"/>
              <a:buFont typeface="Lato"/>
              <a:buChar char="○"/>
              <a:defRPr sz="1800"/>
            </a:lvl2pPr>
            <a:lvl3pPr indent="-342900" lvl="2" marL="1371600">
              <a:spcBef>
                <a:spcPts val="0"/>
              </a:spcBef>
              <a:spcAft>
                <a:spcPts val="0"/>
              </a:spcAft>
              <a:buClr>
                <a:schemeClr val="lt1"/>
              </a:buClr>
              <a:buSzPts val="1800"/>
              <a:buFont typeface="Lato"/>
              <a:buChar char="■"/>
              <a:defRPr sz="1800"/>
            </a:lvl3pPr>
            <a:lvl4pPr indent="-342900" lvl="3" marL="1828800">
              <a:spcBef>
                <a:spcPts val="0"/>
              </a:spcBef>
              <a:spcAft>
                <a:spcPts val="0"/>
              </a:spcAft>
              <a:buClr>
                <a:schemeClr val="lt1"/>
              </a:buClr>
              <a:buSzPts val="1800"/>
              <a:buFont typeface="Lato"/>
              <a:buChar char="●"/>
              <a:defRPr sz="1800"/>
            </a:lvl4pPr>
            <a:lvl5pPr indent="-342900" lvl="4" marL="2286000">
              <a:spcBef>
                <a:spcPts val="0"/>
              </a:spcBef>
              <a:spcAft>
                <a:spcPts val="0"/>
              </a:spcAft>
              <a:buClr>
                <a:schemeClr val="lt1"/>
              </a:buClr>
              <a:buSzPts val="1800"/>
              <a:buFont typeface="Lato"/>
              <a:buChar char="○"/>
              <a:defRPr sz="1800"/>
            </a:lvl5pPr>
            <a:lvl6pPr indent="-342900" lvl="5" marL="2743200">
              <a:spcBef>
                <a:spcPts val="0"/>
              </a:spcBef>
              <a:spcAft>
                <a:spcPts val="0"/>
              </a:spcAft>
              <a:buClr>
                <a:schemeClr val="lt1"/>
              </a:buClr>
              <a:buSzPts val="1800"/>
              <a:buFont typeface="Lato"/>
              <a:buChar char="■"/>
              <a:defRPr sz="1800"/>
            </a:lvl6pPr>
            <a:lvl7pPr indent="-342900" lvl="6" marL="3200400">
              <a:spcBef>
                <a:spcPts val="0"/>
              </a:spcBef>
              <a:spcAft>
                <a:spcPts val="0"/>
              </a:spcAft>
              <a:buClr>
                <a:schemeClr val="lt1"/>
              </a:buClr>
              <a:buSzPts val="1800"/>
              <a:buFont typeface="Lato"/>
              <a:buChar char="●"/>
              <a:defRPr sz="1800"/>
            </a:lvl7pPr>
            <a:lvl8pPr indent="-342900" lvl="7" marL="3657600">
              <a:spcBef>
                <a:spcPts val="0"/>
              </a:spcBef>
              <a:spcAft>
                <a:spcPts val="0"/>
              </a:spcAft>
              <a:buClr>
                <a:schemeClr val="lt1"/>
              </a:buClr>
              <a:buSzPts val="1800"/>
              <a:buFont typeface="Lato"/>
              <a:buChar char="○"/>
              <a:defRPr sz="1800"/>
            </a:lvl8pPr>
            <a:lvl9pPr indent="-342900" lvl="8" marL="4114800">
              <a:spcBef>
                <a:spcPts val="0"/>
              </a:spcBef>
              <a:spcAft>
                <a:spcPts val="0"/>
              </a:spcAft>
              <a:buClr>
                <a:schemeClr val="lt1"/>
              </a:buClr>
              <a:buSzPts val="1800"/>
              <a:buFont typeface="Lato"/>
              <a:buChar char="■"/>
              <a:defRPr sz="1800"/>
            </a:lvl9pPr>
          </a:lstStyle>
          <a:p/>
        </p:txBody>
      </p:sp>
      <p:sp>
        <p:nvSpPr>
          <p:cNvPr id="26" name="Google Shape;26;p4"/>
          <p:cNvSpPr txBox="1"/>
          <p:nvPr>
            <p:ph type="title"/>
          </p:nvPr>
        </p:nvSpPr>
        <p:spPr>
          <a:xfrm>
            <a:off x="276075" y="457200"/>
            <a:ext cx="50001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27" name="Google Shape;27;p4"/>
          <p:cNvSpPr txBox="1"/>
          <p:nvPr>
            <p:ph idx="2"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28" name="Google Shape;28;p4"/>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29" name="Google Shape;29;p4"/>
          <p:cNvSpPr txBox="1"/>
          <p:nvPr>
            <p:ph idx="3" type="subTitle"/>
          </p:nvPr>
        </p:nvSpPr>
        <p:spPr>
          <a:xfrm>
            <a:off x="279528" y="2903871"/>
            <a:ext cx="1970100" cy="3363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30" name="Google Shape;30;p4"/>
          <p:cNvSpPr txBox="1"/>
          <p:nvPr>
            <p:ph idx="4" type="subTitle"/>
          </p:nvPr>
        </p:nvSpPr>
        <p:spPr>
          <a:xfrm>
            <a:off x="2489940" y="2903871"/>
            <a:ext cx="1970100" cy="3363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31" name="Google Shape;31;p4"/>
          <p:cNvSpPr txBox="1"/>
          <p:nvPr>
            <p:ph idx="5" type="subTitle"/>
          </p:nvPr>
        </p:nvSpPr>
        <p:spPr>
          <a:xfrm>
            <a:off x="4695138" y="2903871"/>
            <a:ext cx="1970100" cy="3363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32" name="Google Shape;32;p4"/>
          <p:cNvSpPr txBox="1"/>
          <p:nvPr>
            <p:ph idx="6" type="subTitle"/>
          </p:nvPr>
        </p:nvSpPr>
        <p:spPr>
          <a:xfrm>
            <a:off x="6900335" y="2903871"/>
            <a:ext cx="1970100" cy="3363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33" name="Google Shape;33;p4"/>
          <p:cNvSpPr txBox="1"/>
          <p:nvPr>
            <p:ph idx="7" type="body"/>
          </p:nvPr>
        </p:nvSpPr>
        <p:spPr>
          <a:xfrm>
            <a:off x="274950" y="3206259"/>
            <a:ext cx="1970100" cy="1005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34" name="Google Shape;34;p4"/>
          <p:cNvSpPr txBox="1"/>
          <p:nvPr>
            <p:ph idx="8" type="body"/>
          </p:nvPr>
        </p:nvSpPr>
        <p:spPr>
          <a:xfrm>
            <a:off x="2489940" y="3206259"/>
            <a:ext cx="1970100" cy="1005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35" name="Google Shape;35;p4"/>
          <p:cNvSpPr txBox="1"/>
          <p:nvPr>
            <p:ph idx="9" type="body"/>
          </p:nvPr>
        </p:nvSpPr>
        <p:spPr>
          <a:xfrm>
            <a:off x="4704930" y="3206259"/>
            <a:ext cx="1970100" cy="1005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36" name="Google Shape;36;p4"/>
          <p:cNvSpPr txBox="1"/>
          <p:nvPr>
            <p:ph idx="13" type="body"/>
          </p:nvPr>
        </p:nvSpPr>
        <p:spPr>
          <a:xfrm>
            <a:off x="6900335" y="3206259"/>
            <a:ext cx="1970100" cy="1005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37" name="Google Shape;37;p4"/>
          <p:cNvSpPr txBox="1"/>
          <p:nvPr>
            <p:ph idx="14" type="subTitle"/>
          </p:nvPr>
        </p:nvSpPr>
        <p:spPr>
          <a:xfrm>
            <a:off x="279525" y="2672823"/>
            <a:ext cx="382500" cy="1476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
        <p:nvSpPr>
          <p:cNvPr id="38" name="Google Shape;38;p4"/>
          <p:cNvSpPr txBox="1"/>
          <p:nvPr>
            <p:ph idx="15" type="subTitle"/>
          </p:nvPr>
        </p:nvSpPr>
        <p:spPr>
          <a:xfrm>
            <a:off x="2489950" y="2672823"/>
            <a:ext cx="382500" cy="1476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
        <p:nvSpPr>
          <p:cNvPr id="39" name="Google Shape;39;p4"/>
          <p:cNvSpPr txBox="1"/>
          <p:nvPr>
            <p:ph idx="16" type="subTitle"/>
          </p:nvPr>
        </p:nvSpPr>
        <p:spPr>
          <a:xfrm>
            <a:off x="4700375" y="2672823"/>
            <a:ext cx="382500" cy="1476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
        <p:nvSpPr>
          <p:cNvPr id="40" name="Google Shape;40;p4"/>
          <p:cNvSpPr txBox="1"/>
          <p:nvPr>
            <p:ph idx="17" type="subTitle"/>
          </p:nvPr>
        </p:nvSpPr>
        <p:spPr>
          <a:xfrm>
            <a:off x="6910800" y="2672823"/>
            <a:ext cx="382500" cy="1476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216" name="Shape 216"/>
        <p:cNvGrpSpPr/>
        <p:nvPr/>
      </p:nvGrpSpPr>
      <p:grpSpPr>
        <a:xfrm>
          <a:off x="0" y="0"/>
          <a:ext cx="0" cy="0"/>
          <a:chOff x="0" y="0"/>
          <a:chExt cx="0" cy="0"/>
        </a:xfrm>
      </p:grpSpPr>
      <p:sp>
        <p:nvSpPr>
          <p:cNvPr id="217" name="Google Shape;217;p31"/>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18" name="Google Shape;218;p31"/>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19" name="Google Shape;219;p31"/>
          <p:cNvSpPr txBox="1"/>
          <p:nvPr>
            <p:ph type="title"/>
          </p:nvPr>
        </p:nvSpPr>
        <p:spPr>
          <a:xfrm>
            <a:off x="483175"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220" name="Google Shape;220;p31"/>
          <p:cNvSpPr txBox="1"/>
          <p:nvPr>
            <p:ph idx="3" type="subTitle"/>
          </p:nvPr>
        </p:nvSpPr>
        <p:spPr>
          <a:xfrm>
            <a:off x="483175" y="1336150"/>
            <a:ext cx="2455500" cy="7785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1" name="Google Shape;221;p31"/>
          <p:cNvSpPr txBox="1"/>
          <p:nvPr>
            <p:ph idx="4" type="subTitle"/>
          </p:nvPr>
        </p:nvSpPr>
        <p:spPr>
          <a:xfrm>
            <a:off x="3347725" y="1336150"/>
            <a:ext cx="2455500" cy="7785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2" name="Google Shape;222;p31"/>
          <p:cNvSpPr txBox="1"/>
          <p:nvPr>
            <p:ph idx="5" type="subTitle"/>
          </p:nvPr>
        </p:nvSpPr>
        <p:spPr>
          <a:xfrm>
            <a:off x="6212275" y="1336150"/>
            <a:ext cx="2455500" cy="7785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3" name="Google Shape;223;p31"/>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224" name="Shape 224"/>
        <p:cNvGrpSpPr/>
        <p:nvPr/>
      </p:nvGrpSpPr>
      <p:grpSpPr>
        <a:xfrm>
          <a:off x="0" y="0"/>
          <a:ext cx="0" cy="0"/>
          <a:chOff x="0" y="0"/>
          <a:chExt cx="0" cy="0"/>
        </a:xfrm>
      </p:grpSpPr>
      <p:sp>
        <p:nvSpPr>
          <p:cNvPr id="225" name="Google Shape;225;p32"/>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6" name="Google Shape;226;p32"/>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7" name="Google Shape;227;p32"/>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8" name="Google Shape;228;p32"/>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9" name="Google Shape;229;p32"/>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230" name="Google Shape;230;p32"/>
          <p:cNvSpPr txBox="1"/>
          <p:nvPr>
            <p:ph idx="5" type="subTitle"/>
          </p:nvPr>
        </p:nvSpPr>
        <p:spPr>
          <a:xfrm>
            <a:off x="366763" y="1277907"/>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31" name="Google Shape;231;p32"/>
          <p:cNvSpPr txBox="1"/>
          <p:nvPr>
            <p:ph idx="6" type="subTitle"/>
          </p:nvPr>
        </p:nvSpPr>
        <p:spPr>
          <a:xfrm>
            <a:off x="4938738" y="1277907"/>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32" name="Google Shape;232;p32"/>
          <p:cNvSpPr txBox="1"/>
          <p:nvPr>
            <p:ph idx="7" type="subTitle"/>
          </p:nvPr>
        </p:nvSpPr>
        <p:spPr>
          <a:xfrm>
            <a:off x="4938761" y="3167363"/>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33" name="Google Shape;233;p32"/>
          <p:cNvSpPr txBox="1"/>
          <p:nvPr>
            <p:ph idx="8" type="subTitle"/>
          </p:nvPr>
        </p:nvSpPr>
        <p:spPr>
          <a:xfrm>
            <a:off x="366750" y="3167363"/>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234" name="Shape 234"/>
        <p:cNvGrpSpPr/>
        <p:nvPr/>
      </p:nvGrpSpPr>
      <p:grpSpPr>
        <a:xfrm>
          <a:off x="0" y="0"/>
          <a:ext cx="0" cy="0"/>
          <a:chOff x="0" y="0"/>
          <a:chExt cx="0" cy="0"/>
        </a:xfrm>
      </p:grpSpPr>
      <p:sp>
        <p:nvSpPr>
          <p:cNvPr id="235" name="Google Shape;235;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36" name="Google Shape;236;p33"/>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237" name="Shape 237"/>
        <p:cNvGrpSpPr/>
        <p:nvPr/>
      </p:nvGrpSpPr>
      <p:grpSpPr>
        <a:xfrm>
          <a:off x="0" y="0"/>
          <a:ext cx="0" cy="0"/>
          <a:chOff x="0" y="0"/>
          <a:chExt cx="0" cy="0"/>
        </a:xfrm>
      </p:grpSpPr>
      <p:sp>
        <p:nvSpPr>
          <p:cNvPr id="238" name="Google Shape;238;p34"/>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39" name="Google Shape;239;p34"/>
          <p:cNvSpPr/>
          <p:nvPr>
            <p:ph idx="2" type="pic"/>
          </p:nvPr>
        </p:nvSpPr>
        <p:spPr>
          <a:xfrm>
            <a:off x="4804825" y="1133300"/>
            <a:ext cx="4027500" cy="2392800"/>
          </a:xfrm>
          <a:prstGeom prst="rect">
            <a:avLst/>
          </a:prstGeom>
          <a:noFill/>
          <a:ln>
            <a:noFill/>
          </a:ln>
        </p:spPr>
      </p:sp>
      <p:sp>
        <p:nvSpPr>
          <p:cNvPr id="240" name="Google Shape;240;p34"/>
          <p:cNvSpPr/>
          <p:nvPr>
            <p:ph idx="3" type="pic"/>
          </p:nvPr>
        </p:nvSpPr>
        <p:spPr>
          <a:xfrm>
            <a:off x="311725" y="1133300"/>
            <a:ext cx="4027500" cy="2392800"/>
          </a:xfrm>
          <a:prstGeom prst="rect">
            <a:avLst/>
          </a:prstGeom>
          <a:noFill/>
          <a:ln>
            <a:noFill/>
          </a:ln>
        </p:spPr>
      </p:sp>
      <p:sp>
        <p:nvSpPr>
          <p:cNvPr id="241" name="Google Shape;241;p34"/>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2" name="Google Shape;242;p3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43" name="Google Shape;243;p34"/>
          <p:cNvSpPr txBox="1"/>
          <p:nvPr>
            <p:ph idx="5" type="subTitle"/>
          </p:nvPr>
        </p:nvSpPr>
        <p:spPr>
          <a:xfrm>
            <a:off x="311725" y="3582900"/>
            <a:ext cx="40275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44" name="Google Shape;244;p34"/>
          <p:cNvSpPr txBox="1"/>
          <p:nvPr>
            <p:ph idx="6" type="subTitle"/>
          </p:nvPr>
        </p:nvSpPr>
        <p:spPr>
          <a:xfrm>
            <a:off x="4804825" y="3582900"/>
            <a:ext cx="40275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245" name="Shape 245"/>
        <p:cNvGrpSpPr/>
        <p:nvPr/>
      </p:nvGrpSpPr>
      <p:grpSpPr>
        <a:xfrm>
          <a:off x="0" y="0"/>
          <a:ext cx="0" cy="0"/>
          <a:chOff x="0" y="0"/>
          <a:chExt cx="0" cy="0"/>
        </a:xfrm>
      </p:grpSpPr>
      <p:sp>
        <p:nvSpPr>
          <p:cNvPr id="246" name="Google Shape;246;p35"/>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7" name="Google Shape;247;p35"/>
          <p:cNvSpPr/>
          <p:nvPr>
            <p:ph idx="2" type="pic"/>
          </p:nvPr>
        </p:nvSpPr>
        <p:spPr>
          <a:xfrm>
            <a:off x="6205225" y="1128325"/>
            <a:ext cx="2627100" cy="2273100"/>
          </a:xfrm>
          <a:prstGeom prst="rect">
            <a:avLst/>
          </a:prstGeom>
          <a:noFill/>
          <a:ln>
            <a:noFill/>
          </a:ln>
        </p:spPr>
      </p:sp>
      <p:sp>
        <p:nvSpPr>
          <p:cNvPr id="248" name="Google Shape;248;p35"/>
          <p:cNvSpPr/>
          <p:nvPr>
            <p:ph idx="3" type="pic"/>
          </p:nvPr>
        </p:nvSpPr>
        <p:spPr>
          <a:xfrm>
            <a:off x="311725" y="1128325"/>
            <a:ext cx="2627100" cy="2273100"/>
          </a:xfrm>
          <a:prstGeom prst="rect">
            <a:avLst/>
          </a:prstGeom>
          <a:noFill/>
          <a:ln>
            <a:noFill/>
          </a:ln>
        </p:spPr>
      </p:sp>
      <p:sp>
        <p:nvSpPr>
          <p:cNvPr id="249" name="Google Shape;249;p35"/>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0" name="Google Shape;250;p35"/>
          <p:cNvSpPr/>
          <p:nvPr>
            <p:ph idx="5" type="pic"/>
          </p:nvPr>
        </p:nvSpPr>
        <p:spPr>
          <a:xfrm>
            <a:off x="3255250" y="1128325"/>
            <a:ext cx="2627100" cy="2273100"/>
          </a:xfrm>
          <a:prstGeom prst="rect">
            <a:avLst/>
          </a:prstGeom>
          <a:noFill/>
          <a:ln>
            <a:noFill/>
          </a:ln>
        </p:spPr>
      </p:sp>
      <p:sp>
        <p:nvSpPr>
          <p:cNvPr id="251" name="Google Shape;251;p35"/>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2" name="Google Shape;252;p3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3" name="Google Shape;253;p35"/>
          <p:cNvSpPr txBox="1"/>
          <p:nvPr>
            <p:ph idx="7" type="subTitle"/>
          </p:nvPr>
        </p:nvSpPr>
        <p:spPr>
          <a:xfrm>
            <a:off x="311725" y="3430500"/>
            <a:ext cx="26271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4" name="Google Shape;254;p35"/>
          <p:cNvSpPr txBox="1"/>
          <p:nvPr>
            <p:ph idx="8" type="subTitle"/>
          </p:nvPr>
        </p:nvSpPr>
        <p:spPr>
          <a:xfrm>
            <a:off x="6205225" y="3430500"/>
            <a:ext cx="26271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5" name="Google Shape;255;p35"/>
          <p:cNvSpPr txBox="1"/>
          <p:nvPr>
            <p:ph idx="9" type="subTitle"/>
          </p:nvPr>
        </p:nvSpPr>
        <p:spPr>
          <a:xfrm>
            <a:off x="3255250" y="3430500"/>
            <a:ext cx="26271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256" name="Shape 256"/>
        <p:cNvGrpSpPr/>
        <p:nvPr/>
      </p:nvGrpSpPr>
      <p:grpSpPr>
        <a:xfrm>
          <a:off x="0" y="0"/>
          <a:ext cx="0" cy="0"/>
          <a:chOff x="0" y="0"/>
          <a:chExt cx="0" cy="0"/>
        </a:xfrm>
      </p:grpSpPr>
      <p:sp>
        <p:nvSpPr>
          <p:cNvPr id="257" name="Google Shape;257;p36"/>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258" name="Shape 258"/>
        <p:cNvGrpSpPr/>
        <p:nvPr/>
      </p:nvGrpSpPr>
      <p:grpSpPr>
        <a:xfrm>
          <a:off x="0" y="0"/>
          <a:ext cx="0" cy="0"/>
          <a:chOff x="0" y="0"/>
          <a:chExt cx="0" cy="0"/>
        </a:xfrm>
      </p:grpSpPr>
      <p:sp>
        <p:nvSpPr>
          <p:cNvPr id="259" name="Google Shape;259;p37"/>
          <p:cNvSpPr/>
          <p:nvPr>
            <p:ph idx="2" type="pic"/>
          </p:nvPr>
        </p:nvSpPr>
        <p:spPr>
          <a:xfrm>
            <a:off x="3389600" y="118913"/>
            <a:ext cx="1643700" cy="1535100"/>
          </a:xfrm>
          <a:prstGeom prst="rect">
            <a:avLst/>
          </a:prstGeom>
          <a:noFill/>
          <a:ln>
            <a:noFill/>
          </a:ln>
        </p:spPr>
      </p:sp>
      <p:sp>
        <p:nvSpPr>
          <p:cNvPr id="260" name="Google Shape;260;p37"/>
          <p:cNvSpPr/>
          <p:nvPr>
            <p:ph idx="3" type="pic"/>
          </p:nvPr>
        </p:nvSpPr>
        <p:spPr>
          <a:xfrm>
            <a:off x="5195935" y="118913"/>
            <a:ext cx="1643700" cy="1535100"/>
          </a:xfrm>
          <a:prstGeom prst="rect">
            <a:avLst/>
          </a:prstGeom>
          <a:noFill/>
          <a:ln>
            <a:noFill/>
          </a:ln>
        </p:spPr>
      </p:sp>
      <p:sp>
        <p:nvSpPr>
          <p:cNvPr id="261" name="Google Shape;261;p37"/>
          <p:cNvSpPr/>
          <p:nvPr>
            <p:ph idx="4" type="pic"/>
          </p:nvPr>
        </p:nvSpPr>
        <p:spPr>
          <a:xfrm>
            <a:off x="7002270" y="118913"/>
            <a:ext cx="1643700" cy="1535100"/>
          </a:xfrm>
          <a:prstGeom prst="rect">
            <a:avLst/>
          </a:prstGeom>
          <a:noFill/>
          <a:ln>
            <a:noFill/>
          </a:ln>
        </p:spPr>
      </p:sp>
      <p:sp>
        <p:nvSpPr>
          <p:cNvPr id="262" name="Google Shape;262;p37"/>
          <p:cNvSpPr/>
          <p:nvPr>
            <p:ph idx="5" type="pic"/>
          </p:nvPr>
        </p:nvSpPr>
        <p:spPr>
          <a:xfrm>
            <a:off x="3389588" y="1804212"/>
            <a:ext cx="1643700" cy="1535100"/>
          </a:xfrm>
          <a:prstGeom prst="rect">
            <a:avLst/>
          </a:prstGeom>
          <a:noFill/>
          <a:ln>
            <a:noFill/>
          </a:ln>
        </p:spPr>
      </p:sp>
      <p:sp>
        <p:nvSpPr>
          <p:cNvPr id="263" name="Google Shape;263;p37"/>
          <p:cNvSpPr/>
          <p:nvPr>
            <p:ph idx="6" type="pic"/>
          </p:nvPr>
        </p:nvSpPr>
        <p:spPr>
          <a:xfrm>
            <a:off x="5195922" y="1804212"/>
            <a:ext cx="1643700" cy="1535100"/>
          </a:xfrm>
          <a:prstGeom prst="rect">
            <a:avLst/>
          </a:prstGeom>
          <a:noFill/>
          <a:ln>
            <a:noFill/>
          </a:ln>
        </p:spPr>
      </p:sp>
      <p:sp>
        <p:nvSpPr>
          <p:cNvPr id="264" name="Google Shape;264;p37"/>
          <p:cNvSpPr/>
          <p:nvPr>
            <p:ph idx="7" type="pic"/>
          </p:nvPr>
        </p:nvSpPr>
        <p:spPr>
          <a:xfrm>
            <a:off x="7002257" y="1804212"/>
            <a:ext cx="1643700" cy="1535100"/>
          </a:xfrm>
          <a:prstGeom prst="rect">
            <a:avLst/>
          </a:prstGeom>
          <a:noFill/>
          <a:ln>
            <a:noFill/>
          </a:ln>
        </p:spPr>
      </p:sp>
      <p:sp>
        <p:nvSpPr>
          <p:cNvPr id="265" name="Google Shape;265;p37"/>
          <p:cNvSpPr txBox="1"/>
          <p:nvPr>
            <p:ph type="title"/>
          </p:nvPr>
        </p:nvSpPr>
        <p:spPr>
          <a:xfrm>
            <a:off x="351550" y="445025"/>
            <a:ext cx="2596800" cy="1706400"/>
          </a:xfrm>
          <a:prstGeom prst="rect">
            <a:avLst/>
          </a:prstGeom>
          <a:noFill/>
          <a:ln>
            <a:noFill/>
          </a:ln>
        </p:spPr>
        <p:txBody>
          <a:bodyPr anchorCtr="0" anchor="ctr"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66" name="Google Shape;266;p37"/>
          <p:cNvSpPr/>
          <p:nvPr>
            <p:ph idx="8" type="pic"/>
          </p:nvPr>
        </p:nvSpPr>
        <p:spPr>
          <a:xfrm>
            <a:off x="3389588" y="3489487"/>
            <a:ext cx="1643700" cy="1535100"/>
          </a:xfrm>
          <a:prstGeom prst="rect">
            <a:avLst/>
          </a:prstGeom>
          <a:noFill/>
          <a:ln>
            <a:noFill/>
          </a:ln>
        </p:spPr>
      </p:sp>
      <p:sp>
        <p:nvSpPr>
          <p:cNvPr id="267" name="Google Shape;267;p37"/>
          <p:cNvSpPr/>
          <p:nvPr>
            <p:ph idx="9" type="pic"/>
          </p:nvPr>
        </p:nvSpPr>
        <p:spPr>
          <a:xfrm>
            <a:off x="5195922" y="3489487"/>
            <a:ext cx="1643700" cy="1535100"/>
          </a:xfrm>
          <a:prstGeom prst="rect">
            <a:avLst/>
          </a:prstGeom>
          <a:noFill/>
          <a:ln>
            <a:noFill/>
          </a:ln>
        </p:spPr>
      </p:sp>
      <p:sp>
        <p:nvSpPr>
          <p:cNvPr id="268" name="Google Shape;268;p37"/>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ight image and 2 text boxes">
  <p:cSld name="BLANK_1_1_1_1_5">
    <p:spTree>
      <p:nvGrpSpPr>
        <p:cNvPr id="41" name="Shape 41"/>
        <p:cNvGrpSpPr/>
        <p:nvPr/>
      </p:nvGrpSpPr>
      <p:grpSpPr>
        <a:xfrm>
          <a:off x="0" y="0"/>
          <a:ext cx="0" cy="0"/>
          <a:chOff x="0" y="0"/>
          <a:chExt cx="0" cy="0"/>
        </a:xfrm>
      </p:grpSpPr>
      <p:sp>
        <p:nvSpPr>
          <p:cNvPr id="42" name="Google Shape;42;p5"/>
          <p:cNvSpPr txBox="1"/>
          <p:nvPr>
            <p:ph type="title"/>
          </p:nvPr>
        </p:nvSpPr>
        <p:spPr>
          <a:xfrm>
            <a:off x="276075" y="457200"/>
            <a:ext cx="64329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43" name="Google Shape;43;p5"/>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44" name="Google Shape;44;p5"/>
          <p:cNvSpPr/>
          <p:nvPr>
            <p:ph idx="2" type="pic"/>
          </p:nvPr>
        </p:nvSpPr>
        <p:spPr>
          <a:xfrm>
            <a:off x="6802800" y="0"/>
            <a:ext cx="2341200" cy="1189800"/>
          </a:xfrm>
          <a:prstGeom prst="rect">
            <a:avLst/>
          </a:prstGeom>
          <a:noFill/>
          <a:ln>
            <a:noFill/>
          </a:ln>
        </p:spPr>
      </p:sp>
      <p:sp>
        <p:nvSpPr>
          <p:cNvPr id="45" name="Google Shape;45;p5"/>
          <p:cNvSpPr txBox="1"/>
          <p:nvPr>
            <p:ph idx="1" type="subTitle"/>
          </p:nvPr>
        </p:nvSpPr>
        <p:spPr>
          <a:xfrm>
            <a:off x="4682775" y="2717425"/>
            <a:ext cx="2026200" cy="3138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46" name="Google Shape;46;p5"/>
          <p:cNvSpPr txBox="1"/>
          <p:nvPr>
            <p:ph idx="3" type="subTitle"/>
          </p:nvPr>
        </p:nvSpPr>
        <p:spPr>
          <a:xfrm>
            <a:off x="6843453" y="2717425"/>
            <a:ext cx="2030100" cy="3138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47" name="Google Shape;47;p5"/>
          <p:cNvSpPr txBox="1"/>
          <p:nvPr>
            <p:ph idx="4"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48" name="Google Shape;48;p5"/>
          <p:cNvSpPr txBox="1"/>
          <p:nvPr>
            <p:ph idx="5" type="body"/>
          </p:nvPr>
        </p:nvSpPr>
        <p:spPr>
          <a:xfrm>
            <a:off x="4682775" y="3042765"/>
            <a:ext cx="2026200" cy="12321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49" name="Google Shape;49;p5"/>
          <p:cNvSpPr txBox="1"/>
          <p:nvPr>
            <p:ph idx="6" type="body"/>
          </p:nvPr>
        </p:nvSpPr>
        <p:spPr>
          <a:xfrm>
            <a:off x="6843455" y="3042765"/>
            <a:ext cx="2030100" cy="12321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peakers info">
  <p:cSld name="BLANK_1_1_1_1_3">
    <p:spTree>
      <p:nvGrpSpPr>
        <p:cNvPr id="50" name="Shape 50"/>
        <p:cNvGrpSpPr/>
        <p:nvPr/>
      </p:nvGrpSpPr>
      <p:grpSpPr>
        <a:xfrm>
          <a:off x="0" y="0"/>
          <a:ext cx="0" cy="0"/>
          <a:chOff x="0" y="0"/>
          <a:chExt cx="0" cy="0"/>
        </a:xfrm>
      </p:grpSpPr>
      <p:sp>
        <p:nvSpPr>
          <p:cNvPr id="51" name="Google Shape;51;p6"/>
          <p:cNvSpPr/>
          <p:nvPr/>
        </p:nvSpPr>
        <p:spPr>
          <a:xfrm>
            <a:off x="5461825" y="850"/>
            <a:ext cx="3682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52" name="Google Shape;52;p6"/>
          <p:cNvSpPr txBox="1"/>
          <p:nvPr>
            <p:ph idx="1" type="subTitle"/>
          </p:nvPr>
        </p:nvSpPr>
        <p:spPr>
          <a:xfrm>
            <a:off x="1987875" y="1422801"/>
            <a:ext cx="1578300" cy="4434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53" name="Google Shape;53;p6"/>
          <p:cNvSpPr txBox="1"/>
          <p:nvPr>
            <p:ph idx="2" type="subTitle"/>
          </p:nvPr>
        </p:nvSpPr>
        <p:spPr>
          <a:xfrm>
            <a:off x="1987875" y="1849116"/>
            <a:ext cx="1547700" cy="3222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atin typeface="Playfair Display"/>
                <a:ea typeface="Playfair Display"/>
                <a:cs typeface="Playfair Display"/>
                <a:sym typeface="Playfair Display"/>
              </a:defRPr>
            </a:lvl2pPr>
            <a:lvl3pPr lvl="2">
              <a:spcBef>
                <a:spcPts val="0"/>
              </a:spcBef>
              <a:spcAft>
                <a:spcPts val="0"/>
              </a:spcAft>
              <a:buNone/>
              <a:defRPr sz="1000">
                <a:latin typeface="Playfair Display"/>
                <a:ea typeface="Playfair Display"/>
                <a:cs typeface="Playfair Display"/>
                <a:sym typeface="Playfair Display"/>
              </a:defRPr>
            </a:lvl3pPr>
            <a:lvl4pPr lvl="3">
              <a:spcBef>
                <a:spcPts val="0"/>
              </a:spcBef>
              <a:spcAft>
                <a:spcPts val="0"/>
              </a:spcAft>
              <a:buNone/>
              <a:defRPr sz="1000">
                <a:latin typeface="Playfair Display"/>
                <a:ea typeface="Playfair Display"/>
                <a:cs typeface="Playfair Display"/>
                <a:sym typeface="Playfair Display"/>
              </a:defRPr>
            </a:lvl4pPr>
            <a:lvl5pPr lvl="4">
              <a:spcBef>
                <a:spcPts val="0"/>
              </a:spcBef>
              <a:spcAft>
                <a:spcPts val="0"/>
              </a:spcAft>
              <a:buNone/>
              <a:defRPr sz="1000">
                <a:latin typeface="Playfair Display"/>
                <a:ea typeface="Playfair Display"/>
                <a:cs typeface="Playfair Display"/>
                <a:sym typeface="Playfair Display"/>
              </a:defRPr>
            </a:lvl5pPr>
            <a:lvl6pPr lvl="5">
              <a:spcBef>
                <a:spcPts val="0"/>
              </a:spcBef>
              <a:spcAft>
                <a:spcPts val="0"/>
              </a:spcAft>
              <a:buNone/>
              <a:defRPr sz="1000">
                <a:latin typeface="Playfair Display"/>
                <a:ea typeface="Playfair Display"/>
                <a:cs typeface="Playfair Display"/>
                <a:sym typeface="Playfair Display"/>
              </a:defRPr>
            </a:lvl6pPr>
            <a:lvl7pPr lvl="6">
              <a:spcBef>
                <a:spcPts val="0"/>
              </a:spcBef>
              <a:spcAft>
                <a:spcPts val="0"/>
              </a:spcAft>
              <a:buNone/>
              <a:defRPr sz="1000">
                <a:latin typeface="Playfair Display"/>
                <a:ea typeface="Playfair Display"/>
                <a:cs typeface="Playfair Display"/>
                <a:sym typeface="Playfair Display"/>
              </a:defRPr>
            </a:lvl7pPr>
            <a:lvl8pPr lvl="7">
              <a:spcBef>
                <a:spcPts val="0"/>
              </a:spcBef>
              <a:spcAft>
                <a:spcPts val="0"/>
              </a:spcAft>
              <a:buNone/>
              <a:defRPr sz="1000">
                <a:latin typeface="Playfair Display"/>
                <a:ea typeface="Playfair Display"/>
                <a:cs typeface="Playfair Display"/>
                <a:sym typeface="Playfair Display"/>
              </a:defRPr>
            </a:lvl8pPr>
            <a:lvl9pPr lvl="8">
              <a:spcBef>
                <a:spcPts val="0"/>
              </a:spcBef>
              <a:spcAft>
                <a:spcPts val="0"/>
              </a:spcAft>
              <a:buNone/>
              <a:defRPr sz="1000">
                <a:latin typeface="Playfair Display"/>
                <a:ea typeface="Playfair Display"/>
                <a:cs typeface="Playfair Display"/>
                <a:sym typeface="Playfair Display"/>
              </a:defRPr>
            </a:lvl9pPr>
          </a:lstStyle>
          <a:p/>
        </p:txBody>
      </p:sp>
      <p:sp>
        <p:nvSpPr>
          <p:cNvPr id="54" name="Google Shape;54;p6"/>
          <p:cNvSpPr/>
          <p:nvPr>
            <p:ph idx="3" type="pic"/>
          </p:nvPr>
        </p:nvSpPr>
        <p:spPr>
          <a:xfrm>
            <a:off x="-50" y="1424175"/>
            <a:ext cx="1838100" cy="3267000"/>
          </a:xfrm>
          <a:prstGeom prst="rect">
            <a:avLst/>
          </a:prstGeom>
          <a:noFill/>
          <a:ln>
            <a:noFill/>
          </a:ln>
        </p:spPr>
      </p:sp>
      <p:sp>
        <p:nvSpPr>
          <p:cNvPr id="55" name="Google Shape;55;p6"/>
          <p:cNvSpPr/>
          <p:nvPr>
            <p:ph idx="4" type="pic"/>
          </p:nvPr>
        </p:nvSpPr>
        <p:spPr>
          <a:xfrm>
            <a:off x="4527160" y="1424175"/>
            <a:ext cx="1838100" cy="3267000"/>
          </a:xfrm>
          <a:prstGeom prst="rect">
            <a:avLst/>
          </a:prstGeom>
          <a:noFill/>
          <a:ln>
            <a:noFill/>
          </a:ln>
        </p:spPr>
      </p:sp>
      <p:sp>
        <p:nvSpPr>
          <p:cNvPr id="56" name="Google Shape;56;p6"/>
          <p:cNvSpPr txBox="1"/>
          <p:nvPr>
            <p:ph idx="5" type="subTitle"/>
          </p:nvPr>
        </p:nvSpPr>
        <p:spPr>
          <a:xfrm>
            <a:off x="6525486" y="1422801"/>
            <a:ext cx="1578300" cy="4434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57" name="Google Shape;57;p6"/>
          <p:cNvSpPr txBox="1"/>
          <p:nvPr>
            <p:ph idx="6" type="subTitle"/>
          </p:nvPr>
        </p:nvSpPr>
        <p:spPr>
          <a:xfrm>
            <a:off x="6525486" y="1849116"/>
            <a:ext cx="1547700" cy="3222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atin typeface="Playfair Display"/>
                <a:ea typeface="Playfair Display"/>
                <a:cs typeface="Playfair Display"/>
                <a:sym typeface="Playfair Display"/>
              </a:defRPr>
            </a:lvl2pPr>
            <a:lvl3pPr lvl="2">
              <a:spcBef>
                <a:spcPts val="0"/>
              </a:spcBef>
              <a:spcAft>
                <a:spcPts val="0"/>
              </a:spcAft>
              <a:buNone/>
              <a:defRPr sz="1000">
                <a:latin typeface="Playfair Display"/>
                <a:ea typeface="Playfair Display"/>
                <a:cs typeface="Playfair Display"/>
                <a:sym typeface="Playfair Display"/>
              </a:defRPr>
            </a:lvl3pPr>
            <a:lvl4pPr lvl="3">
              <a:spcBef>
                <a:spcPts val="0"/>
              </a:spcBef>
              <a:spcAft>
                <a:spcPts val="0"/>
              </a:spcAft>
              <a:buNone/>
              <a:defRPr sz="1000">
                <a:latin typeface="Playfair Display"/>
                <a:ea typeface="Playfair Display"/>
                <a:cs typeface="Playfair Display"/>
                <a:sym typeface="Playfair Display"/>
              </a:defRPr>
            </a:lvl4pPr>
            <a:lvl5pPr lvl="4">
              <a:spcBef>
                <a:spcPts val="0"/>
              </a:spcBef>
              <a:spcAft>
                <a:spcPts val="0"/>
              </a:spcAft>
              <a:buNone/>
              <a:defRPr sz="1000">
                <a:latin typeface="Playfair Display"/>
                <a:ea typeface="Playfair Display"/>
                <a:cs typeface="Playfair Display"/>
                <a:sym typeface="Playfair Display"/>
              </a:defRPr>
            </a:lvl5pPr>
            <a:lvl6pPr lvl="5">
              <a:spcBef>
                <a:spcPts val="0"/>
              </a:spcBef>
              <a:spcAft>
                <a:spcPts val="0"/>
              </a:spcAft>
              <a:buNone/>
              <a:defRPr sz="1000">
                <a:latin typeface="Playfair Display"/>
                <a:ea typeface="Playfair Display"/>
                <a:cs typeface="Playfair Display"/>
                <a:sym typeface="Playfair Display"/>
              </a:defRPr>
            </a:lvl6pPr>
            <a:lvl7pPr lvl="6">
              <a:spcBef>
                <a:spcPts val="0"/>
              </a:spcBef>
              <a:spcAft>
                <a:spcPts val="0"/>
              </a:spcAft>
              <a:buNone/>
              <a:defRPr sz="1000">
                <a:latin typeface="Playfair Display"/>
                <a:ea typeface="Playfair Display"/>
                <a:cs typeface="Playfair Display"/>
                <a:sym typeface="Playfair Display"/>
              </a:defRPr>
            </a:lvl7pPr>
            <a:lvl8pPr lvl="7">
              <a:spcBef>
                <a:spcPts val="0"/>
              </a:spcBef>
              <a:spcAft>
                <a:spcPts val="0"/>
              </a:spcAft>
              <a:buNone/>
              <a:defRPr sz="1000">
                <a:latin typeface="Playfair Display"/>
                <a:ea typeface="Playfair Display"/>
                <a:cs typeface="Playfair Display"/>
                <a:sym typeface="Playfair Display"/>
              </a:defRPr>
            </a:lvl8pPr>
            <a:lvl9pPr lvl="8">
              <a:spcBef>
                <a:spcPts val="0"/>
              </a:spcBef>
              <a:spcAft>
                <a:spcPts val="0"/>
              </a:spcAft>
              <a:buNone/>
              <a:defRPr sz="1000">
                <a:latin typeface="Playfair Display"/>
                <a:ea typeface="Playfair Display"/>
                <a:cs typeface="Playfair Display"/>
                <a:sym typeface="Playfair Display"/>
              </a:defRPr>
            </a:lvl9pPr>
          </a:lstStyle>
          <a:p/>
        </p:txBody>
      </p:sp>
      <p:sp>
        <p:nvSpPr>
          <p:cNvPr id="58" name="Google Shape;58;p6"/>
          <p:cNvSpPr txBox="1"/>
          <p:nvPr>
            <p:ph type="title"/>
          </p:nvPr>
        </p:nvSpPr>
        <p:spPr>
          <a:xfrm>
            <a:off x="276075" y="457200"/>
            <a:ext cx="4248900" cy="7614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59" name="Google Shape;59;p6"/>
          <p:cNvSpPr txBox="1"/>
          <p:nvPr>
            <p:ph idx="7"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60" name="Google Shape;60;p6"/>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61" name="Google Shape;61;p6"/>
          <p:cNvSpPr txBox="1"/>
          <p:nvPr>
            <p:ph idx="8" type="body"/>
          </p:nvPr>
        </p:nvSpPr>
        <p:spPr>
          <a:xfrm>
            <a:off x="1987875" y="3545425"/>
            <a:ext cx="1755000" cy="8214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1pPr>
            <a:lvl2pPr indent="-292100" lvl="1" marL="9144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2pPr>
            <a:lvl3pPr indent="-292100" lvl="2" marL="13716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3pPr>
            <a:lvl4pPr indent="-292100" lvl="3" marL="18288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4pPr>
            <a:lvl5pPr indent="-292100" lvl="4" marL="22860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5pPr>
            <a:lvl6pPr indent="-292100" lvl="5" marL="27432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6pPr>
            <a:lvl7pPr indent="-292100" lvl="6" marL="32004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7pPr>
            <a:lvl8pPr indent="-292100" lvl="7" marL="36576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8pPr>
            <a:lvl9pPr indent="-292100" lvl="8" marL="41148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9pPr>
          </a:lstStyle>
          <a:p/>
        </p:txBody>
      </p:sp>
      <p:sp>
        <p:nvSpPr>
          <p:cNvPr id="62" name="Google Shape;62;p6"/>
          <p:cNvSpPr txBox="1"/>
          <p:nvPr>
            <p:ph idx="9" type="body"/>
          </p:nvPr>
        </p:nvSpPr>
        <p:spPr>
          <a:xfrm>
            <a:off x="6536675" y="3545425"/>
            <a:ext cx="1699800" cy="8214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1pPr>
            <a:lvl2pPr indent="-292100" lvl="1" marL="9144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2pPr>
            <a:lvl3pPr indent="-292100" lvl="2" marL="13716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3pPr>
            <a:lvl4pPr indent="-292100" lvl="3" marL="18288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4pPr>
            <a:lvl5pPr indent="-292100" lvl="4" marL="22860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5pPr>
            <a:lvl6pPr indent="-292100" lvl="5" marL="27432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6pPr>
            <a:lvl7pPr indent="-292100" lvl="6" marL="32004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7pPr>
            <a:lvl8pPr indent="-292100" lvl="7" marL="36576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8pPr>
            <a:lvl9pPr indent="-292100" lvl="8" marL="41148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p:cSld name="BLANK_1_1_1_1_2">
    <p:spTree>
      <p:nvGrpSpPr>
        <p:cNvPr id="63" name="Shape 63"/>
        <p:cNvGrpSpPr/>
        <p:nvPr/>
      </p:nvGrpSpPr>
      <p:grpSpPr>
        <a:xfrm>
          <a:off x="0" y="0"/>
          <a:ext cx="0" cy="0"/>
          <a:chOff x="0" y="0"/>
          <a:chExt cx="0" cy="0"/>
        </a:xfrm>
      </p:grpSpPr>
      <p:sp>
        <p:nvSpPr>
          <p:cNvPr id="64" name="Google Shape;64;p7"/>
          <p:cNvSpPr/>
          <p:nvPr>
            <p:ph idx="2" type="pic"/>
          </p:nvPr>
        </p:nvSpPr>
        <p:spPr>
          <a:xfrm>
            <a:off x="4138225" y="517875"/>
            <a:ext cx="1152300" cy="1203600"/>
          </a:xfrm>
          <a:prstGeom prst="rect">
            <a:avLst/>
          </a:prstGeom>
          <a:noFill/>
          <a:ln>
            <a:noFill/>
          </a:ln>
        </p:spPr>
      </p:sp>
      <p:sp>
        <p:nvSpPr>
          <p:cNvPr id="65" name="Google Shape;65;p7"/>
          <p:cNvSpPr/>
          <p:nvPr>
            <p:ph idx="3" type="pic"/>
          </p:nvPr>
        </p:nvSpPr>
        <p:spPr>
          <a:xfrm>
            <a:off x="4138225" y="1957188"/>
            <a:ext cx="1152300" cy="1203600"/>
          </a:xfrm>
          <a:prstGeom prst="rect">
            <a:avLst/>
          </a:prstGeom>
          <a:noFill/>
          <a:ln>
            <a:noFill/>
          </a:ln>
        </p:spPr>
      </p:sp>
      <p:sp>
        <p:nvSpPr>
          <p:cNvPr id="66" name="Google Shape;66;p7"/>
          <p:cNvSpPr/>
          <p:nvPr>
            <p:ph idx="4" type="pic"/>
          </p:nvPr>
        </p:nvSpPr>
        <p:spPr>
          <a:xfrm>
            <a:off x="4138213" y="3403813"/>
            <a:ext cx="1152300" cy="1203600"/>
          </a:xfrm>
          <a:prstGeom prst="rect">
            <a:avLst/>
          </a:prstGeom>
          <a:noFill/>
          <a:ln>
            <a:noFill/>
          </a:ln>
        </p:spPr>
      </p:sp>
      <p:sp>
        <p:nvSpPr>
          <p:cNvPr id="67" name="Google Shape;67;p7"/>
          <p:cNvSpPr/>
          <p:nvPr>
            <p:ph idx="5" type="pic"/>
          </p:nvPr>
        </p:nvSpPr>
        <p:spPr>
          <a:xfrm>
            <a:off x="6573252" y="517875"/>
            <a:ext cx="1152300" cy="1203600"/>
          </a:xfrm>
          <a:prstGeom prst="rect">
            <a:avLst/>
          </a:prstGeom>
          <a:noFill/>
          <a:ln>
            <a:noFill/>
          </a:ln>
        </p:spPr>
      </p:sp>
      <p:sp>
        <p:nvSpPr>
          <p:cNvPr id="68" name="Google Shape;68;p7"/>
          <p:cNvSpPr/>
          <p:nvPr>
            <p:ph idx="6" type="pic"/>
          </p:nvPr>
        </p:nvSpPr>
        <p:spPr>
          <a:xfrm>
            <a:off x="6573252" y="1957188"/>
            <a:ext cx="1152300" cy="1203600"/>
          </a:xfrm>
          <a:prstGeom prst="rect">
            <a:avLst/>
          </a:prstGeom>
          <a:noFill/>
          <a:ln>
            <a:noFill/>
          </a:ln>
        </p:spPr>
      </p:sp>
      <p:sp>
        <p:nvSpPr>
          <p:cNvPr id="69" name="Google Shape;69;p7"/>
          <p:cNvSpPr/>
          <p:nvPr>
            <p:ph idx="7" type="pic"/>
          </p:nvPr>
        </p:nvSpPr>
        <p:spPr>
          <a:xfrm>
            <a:off x="6573252" y="3403813"/>
            <a:ext cx="1152300" cy="1203600"/>
          </a:xfrm>
          <a:prstGeom prst="rect">
            <a:avLst/>
          </a:prstGeom>
          <a:noFill/>
          <a:ln>
            <a:noFill/>
          </a:ln>
        </p:spPr>
      </p:sp>
      <p:sp>
        <p:nvSpPr>
          <p:cNvPr id="70" name="Google Shape;70;p7"/>
          <p:cNvSpPr txBox="1"/>
          <p:nvPr>
            <p:ph idx="1" type="subTitle"/>
          </p:nvPr>
        </p:nvSpPr>
        <p:spPr>
          <a:xfrm>
            <a:off x="5406561" y="3413650"/>
            <a:ext cx="1019100" cy="4311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71" name="Google Shape;71;p7"/>
          <p:cNvSpPr txBox="1"/>
          <p:nvPr>
            <p:ph idx="8" type="subTitle"/>
          </p:nvPr>
        </p:nvSpPr>
        <p:spPr>
          <a:xfrm>
            <a:off x="5406561" y="1951475"/>
            <a:ext cx="1019100" cy="4311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72" name="Google Shape;72;p7"/>
          <p:cNvSpPr txBox="1"/>
          <p:nvPr>
            <p:ph idx="9" type="subTitle"/>
          </p:nvPr>
        </p:nvSpPr>
        <p:spPr>
          <a:xfrm>
            <a:off x="5406561" y="518225"/>
            <a:ext cx="1019100" cy="4311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73" name="Google Shape;73;p7"/>
          <p:cNvSpPr txBox="1"/>
          <p:nvPr>
            <p:ph idx="13" type="subTitle"/>
          </p:nvPr>
        </p:nvSpPr>
        <p:spPr>
          <a:xfrm>
            <a:off x="7840736" y="3413650"/>
            <a:ext cx="1019100" cy="4311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74" name="Google Shape;74;p7"/>
          <p:cNvSpPr txBox="1"/>
          <p:nvPr>
            <p:ph idx="14" type="subTitle"/>
          </p:nvPr>
        </p:nvSpPr>
        <p:spPr>
          <a:xfrm>
            <a:off x="7840736" y="1951475"/>
            <a:ext cx="1019100" cy="4311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75" name="Google Shape;75;p7"/>
          <p:cNvSpPr txBox="1"/>
          <p:nvPr>
            <p:ph idx="15" type="subTitle"/>
          </p:nvPr>
        </p:nvSpPr>
        <p:spPr>
          <a:xfrm>
            <a:off x="7840736" y="518225"/>
            <a:ext cx="1019100" cy="4311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76" name="Google Shape;76;p7"/>
          <p:cNvSpPr txBox="1"/>
          <p:nvPr>
            <p:ph idx="16" type="subTitle"/>
          </p:nvPr>
        </p:nvSpPr>
        <p:spPr>
          <a:xfrm>
            <a:off x="5406550" y="1480150"/>
            <a:ext cx="1019100" cy="2418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77" name="Google Shape;77;p7"/>
          <p:cNvSpPr txBox="1"/>
          <p:nvPr>
            <p:ph idx="17" type="subTitle"/>
          </p:nvPr>
        </p:nvSpPr>
        <p:spPr>
          <a:xfrm>
            <a:off x="7840725" y="1480150"/>
            <a:ext cx="1019100" cy="2418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78" name="Google Shape;78;p7"/>
          <p:cNvSpPr txBox="1"/>
          <p:nvPr>
            <p:ph idx="18" type="subTitle"/>
          </p:nvPr>
        </p:nvSpPr>
        <p:spPr>
          <a:xfrm>
            <a:off x="5406550" y="2923778"/>
            <a:ext cx="1019100" cy="2418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79" name="Google Shape;79;p7"/>
          <p:cNvSpPr txBox="1"/>
          <p:nvPr>
            <p:ph idx="19" type="subTitle"/>
          </p:nvPr>
        </p:nvSpPr>
        <p:spPr>
          <a:xfrm>
            <a:off x="7840725" y="2923778"/>
            <a:ext cx="1019100" cy="2418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80" name="Google Shape;80;p7"/>
          <p:cNvSpPr txBox="1"/>
          <p:nvPr>
            <p:ph idx="20" type="subTitle"/>
          </p:nvPr>
        </p:nvSpPr>
        <p:spPr>
          <a:xfrm>
            <a:off x="5406550" y="4367403"/>
            <a:ext cx="1019100" cy="2418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81" name="Google Shape;81;p7"/>
          <p:cNvSpPr txBox="1"/>
          <p:nvPr>
            <p:ph idx="21" type="subTitle"/>
          </p:nvPr>
        </p:nvSpPr>
        <p:spPr>
          <a:xfrm>
            <a:off x="7840725" y="4367403"/>
            <a:ext cx="1019100" cy="2418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82" name="Google Shape;82;p7"/>
          <p:cNvSpPr txBox="1"/>
          <p:nvPr>
            <p:ph type="title"/>
          </p:nvPr>
        </p:nvSpPr>
        <p:spPr>
          <a:xfrm>
            <a:off x="276075" y="457200"/>
            <a:ext cx="38001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83" name="Google Shape;83;p7"/>
          <p:cNvSpPr txBox="1"/>
          <p:nvPr>
            <p:ph idx="22"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84" name="Google Shape;84;p7"/>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main point">
  <p:cSld name="BLANK_1_1_1_1_1_1_2">
    <p:spTree>
      <p:nvGrpSpPr>
        <p:cNvPr id="85" name="Shape 85"/>
        <p:cNvGrpSpPr/>
        <p:nvPr/>
      </p:nvGrpSpPr>
      <p:grpSpPr>
        <a:xfrm>
          <a:off x="0" y="0"/>
          <a:ext cx="0" cy="0"/>
          <a:chOff x="0" y="0"/>
          <a:chExt cx="0" cy="0"/>
        </a:xfrm>
      </p:grpSpPr>
      <p:sp>
        <p:nvSpPr>
          <p:cNvPr id="86" name="Google Shape;86;p8"/>
          <p:cNvSpPr txBox="1"/>
          <p:nvPr>
            <p:ph type="title"/>
          </p:nvPr>
        </p:nvSpPr>
        <p:spPr>
          <a:xfrm>
            <a:off x="276075" y="457200"/>
            <a:ext cx="85944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40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87" name="Google Shape;87;p8"/>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88" name="Google Shape;88;p8"/>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89" name="Google Shape;89;p8"/>
          <p:cNvSpPr txBox="1"/>
          <p:nvPr>
            <p:ph idx="2" type="body"/>
          </p:nvPr>
        </p:nvSpPr>
        <p:spPr>
          <a:xfrm>
            <a:off x="276075" y="1763425"/>
            <a:ext cx="4342800" cy="7113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with picture">
  <p:cSld name="BLANK_1_1_1_1_1_1_1_2">
    <p:spTree>
      <p:nvGrpSpPr>
        <p:cNvPr id="90" name="Shape 90"/>
        <p:cNvGrpSpPr/>
        <p:nvPr/>
      </p:nvGrpSpPr>
      <p:grpSpPr>
        <a:xfrm>
          <a:off x="0" y="0"/>
          <a:ext cx="0" cy="0"/>
          <a:chOff x="0" y="0"/>
          <a:chExt cx="0" cy="0"/>
        </a:xfrm>
      </p:grpSpPr>
      <p:sp>
        <p:nvSpPr>
          <p:cNvPr id="91" name="Google Shape;91;p9"/>
          <p:cNvSpPr txBox="1"/>
          <p:nvPr>
            <p:ph type="title"/>
          </p:nvPr>
        </p:nvSpPr>
        <p:spPr>
          <a:xfrm>
            <a:off x="1182150" y="1765350"/>
            <a:ext cx="6779700" cy="17652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None/>
              <a:defRPr/>
            </a:lvl1pPr>
            <a:lvl2pPr lvl="1" algn="ctr">
              <a:lnSpc>
                <a:spcPct val="90000"/>
              </a:lnSpc>
              <a:spcBef>
                <a:spcPts val="0"/>
              </a:spcBef>
              <a:spcAft>
                <a:spcPts val="0"/>
              </a:spcAft>
              <a:buNone/>
              <a:defRPr/>
            </a:lvl2pPr>
            <a:lvl3pPr lvl="2" algn="ctr">
              <a:lnSpc>
                <a:spcPct val="90000"/>
              </a:lnSpc>
              <a:spcBef>
                <a:spcPts val="0"/>
              </a:spcBef>
              <a:spcAft>
                <a:spcPts val="0"/>
              </a:spcAft>
              <a:buNone/>
              <a:defRPr/>
            </a:lvl3pPr>
            <a:lvl4pPr lvl="3" algn="ctr">
              <a:lnSpc>
                <a:spcPct val="90000"/>
              </a:lnSpc>
              <a:spcBef>
                <a:spcPts val="0"/>
              </a:spcBef>
              <a:spcAft>
                <a:spcPts val="0"/>
              </a:spcAft>
              <a:buNone/>
              <a:defRPr/>
            </a:lvl4pPr>
            <a:lvl5pPr lvl="4" algn="ctr">
              <a:lnSpc>
                <a:spcPct val="90000"/>
              </a:lnSpc>
              <a:spcBef>
                <a:spcPts val="0"/>
              </a:spcBef>
              <a:spcAft>
                <a:spcPts val="0"/>
              </a:spcAft>
              <a:buNone/>
              <a:defRPr/>
            </a:lvl5pPr>
            <a:lvl6pPr lvl="5" algn="ctr">
              <a:lnSpc>
                <a:spcPct val="90000"/>
              </a:lnSpc>
              <a:spcBef>
                <a:spcPts val="0"/>
              </a:spcBef>
              <a:spcAft>
                <a:spcPts val="0"/>
              </a:spcAft>
              <a:buNone/>
              <a:defRPr/>
            </a:lvl6pPr>
            <a:lvl7pPr lvl="6" algn="ctr">
              <a:lnSpc>
                <a:spcPct val="90000"/>
              </a:lnSpc>
              <a:spcBef>
                <a:spcPts val="0"/>
              </a:spcBef>
              <a:spcAft>
                <a:spcPts val="0"/>
              </a:spcAft>
              <a:buNone/>
              <a:defRPr/>
            </a:lvl7pPr>
            <a:lvl8pPr lvl="7" algn="ctr">
              <a:lnSpc>
                <a:spcPct val="90000"/>
              </a:lnSpc>
              <a:spcBef>
                <a:spcPts val="0"/>
              </a:spcBef>
              <a:spcAft>
                <a:spcPts val="0"/>
              </a:spcAft>
              <a:buNone/>
              <a:defRPr/>
            </a:lvl8pPr>
            <a:lvl9pPr lvl="8" algn="ctr">
              <a:lnSpc>
                <a:spcPct val="90000"/>
              </a:lnSpc>
              <a:spcBef>
                <a:spcPts val="0"/>
              </a:spcBef>
              <a:spcAft>
                <a:spcPts val="0"/>
              </a:spcAft>
              <a:buNone/>
              <a:defRPr/>
            </a:lvl9pPr>
          </a:lstStyle>
          <a:p/>
        </p:txBody>
      </p:sp>
      <p:sp>
        <p:nvSpPr>
          <p:cNvPr id="92" name="Google Shape;92;p9"/>
          <p:cNvSpPr txBox="1"/>
          <p:nvPr>
            <p:ph idx="2" type="title"/>
          </p:nvPr>
        </p:nvSpPr>
        <p:spPr>
          <a:xfrm>
            <a:off x="1182150" y="4058050"/>
            <a:ext cx="6779700" cy="3972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None/>
              <a:defRPr sz="1200">
                <a:solidFill>
                  <a:schemeClr val="lt1"/>
                </a:solidFill>
                <a:latin typeface="Lato"/>
                <a:ea typeface="Lato"/>
                <a:cs typeface="Lato"/>
                <a:sym typeface="Lato"/>
              </a:defRPr>
            </a:lvl1pPr>
            <a:lvl2pPr lvl="1" algn="ctr">
              <a:lnSpc>
                <a:spcPct val="115000"/>
              </a:lnSpc>
              <a:spcBef>
                <a:spcPts val="0"/>
              </a:spcBef>
              <a:spcAft>
                <a:spcPts val="0"/>
              </a:spcAft>
              <a:buNone/>
              <a:defRPr sz="1200">
                <a:solidFill>
                  <a:schemeClr val="lt1"/>
                </a:solidFill>
                <a:latin typeface="Lato"/>
                <a:ea typeface="Lato"/>
                <a:cs typeface="Lato"/>
                <a:sym typeface="Lato"/>
              </a:defRPr>
            </a:lvl2pPr>
            <a:lvl3pPr lvl="2" algn="ctr">
              <a:lnSpc>
                <a:spcPct val="115000"/>
              </a:lnSpc>
              <a:spcBef>
                <a:spcPts val="0"/>
              </a:spcBef>
              <a:spcAft>
                <a:spcPts val="0"/>
              </a:spcAft>
              <a:buNone/>
              <a:defRPr sz="1200">
                <a:solidFill>
                  <a:schemeClr val="lt1"/>
                </a:solidFill>
                <a:latin typeface="Lato"/>
                <a:ea typeface="Lato"/>
                <a:cs typeface="Lato"/>
                <a:sym typeface="Lato"/>
              </a:defRPr>
            </a:lvl3pPr>
            <a:lvl4pPr lvl="3" algn="ctr">
              <a:lnSpc>
                <a:spcPct val="115000"/>
              </a:lnSpc>
              <a:spcBef>
                <a:spcPts val="0"/>
              </a:spcBef>
              <a:spcAft>
                <a:spcPts val="0"/>
              </a:spcAft>
              <a:buNone/>
              <a:defRPr sz="1200">
                <a:solidFill>
                  <a:schemeClr val="lt1"/>
                </a:solidFill>
                <a:latin typeface="Lato"/>
                <a:ea typeface="Lato"/>
                <a:cs typeface="Lato"/>
                <a:sym typeface="Lato"/>
              </a:defRPr>
            </a:lvl4pPr>
            <a:lvl5pPr lvl="4" algn="ctr">
              <a:lnSpc>
                <a:spcPct val="115000"/>
              </a:lnSpc>
              <a:spcBef>
                <a:spcPts val="0"/>
              </a:spcBef>
              <a:spcAft>
                <a:spcPts val="0"/>
              </a:spcAft>
              <a:buNone/>
              <a:defRPr sz="1200">
                <a:solidFill>
                  <a:schemeClr val="lt1"/>
                </a:solidFill>
                <a:latin typeface="Lato"/>
                <a:ea typeface="Lato"/>
                <a:cs typeface="Lato"/>
                <a:sym typeface="Lato"/>
              </a:defRPr>
            </a:lvl5pPr>
            <a:lvl6pPr lvl="5" algn="ctr">
              <a:lnSpc>
                <a:spcPct val="115000"/>
              </a:lnSpc>
              <a:spcBef>
                <a:spcPts val="0"/>
              </a:spcBef>
              <a:spcAft>
                <a:spcPts val="0"/>
              </a:spcAft>
              <a:buNone/>
              <a:defRPr sz="1200">
                <a:solidFill>
                  <a:schemeClr val="lt1"/>
                </a:solidFill>
                <a:latin typeface="Lato"/>
                <a:ea typeface="Lato"/>
                <a:cs typeface="Lato"/>
                <a:sym typeface="Lato"/>
              </a:defRPr>
            </a:lvl6pPr>
            <a:lvl7pPr lvl="6" algn="ctr">
              <a:lnSpc>
                <a:spcPct val="115000"/>
              </a:lnSpc>
              <a:spcBef>
                <a:spcPts val="0"/>
              </a:spcBef>
              <a:spcAft>
                <a:spcPts val="0"/>
              </a:spcAft>
              <a:buNone/>
              <a:defRPr sz="1200">
                <a:solidFill>
                  <a:schemeClr val="lt1"/>
                </a:solidFill>
                <a:latin typeface="Lato"/>
                <a:ea typeface="Lato"/>
                <a:cs typeface="Lato"/>
                <a:sym typeface="Lato"/>
              </a:defRPr>
            </a:lvl7pPr>
            <a:lvl8pPr lvl="7" algn="ctr">
              <a:lnSpc>
                <a:spcPct val="115000"/>
              </a:lnSpc>
              <a:spcBef>
                <a:spcPts val="0"/>
              </a:spcBef>
              <a:spcAft>
                <a:spcPts val="0"/>
              </a:spcAft>
              <a:buNone/>
              <a:defRPr sz="1200">
                <a:solidFill>
                  <a:schemeClr val="lt1"/>
                </a:solidFill>
                <a:latin typeface="Lato"/>
                <a:ea typeface="Lato"/>
                <a:cs typeface="Lato"/>
                <a:sym typeface="Lato"/>
              </a:defRPr>
            </a:lvl8pPr>
            <a:lvl9pPr lvl="8" algn="ctr">
              <a:lnSpc>
                <a:spcPct val="115000"/>
              </a:lnSpc>
              <a:spcBef>
                <a:spcPts val="0"/>
              </a:spcBef>
              <a:spcAft>
                <a:spcPts val="0"/>
              </a:spcAft>
              <a:buNone/>
              <a:defRPr sz="1200">
                <a:solidFill>
                  <a:schemeClr val="lt1"/>
                </a:solidFill>
                <a:latin typeface="Lato"/>
                <a:ea typeface="Lato"/>
                <a:cs typeface="Lato"/>
                <a:sym typeface="Lato"/>
              </a:defRPr>
            </a:lvl9pPr>
          </a:lstStyle>
          <a:p/>
        </p:txBody>
      </p:sp>
      <p:sp>
        <p:nvSpPr>
          <p:cNvPr id="93" name="Google Shape;93;p9"/>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94" name="Google Shape;94;p9"/>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95" name="Google Shape;95;p9"/>
          <p:cNvSpPr/>
          <p:nvPr>
            <p:ph idx="3" type="pic"/>
          </p:nvPr>
        </p:nvSpPr>
        <p:spPr>
          <a:xfrm>
            <a:off x="0" y="0"/>
            <a:ext cx="9144000" cy="10791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bg>
      <p:bgPr>
        <a:solidFill>
          <a:schemeClr val="dk2"/>
        </a:solidFill>
      </p:bgPr>
    </p:bg>
    <p:spTree>
      <p:nvGrpSpPr>
        <p:cNvPr id="96" name="Shape 96"/>
        <p:cNvGrpSpPr/>
        <p:nvPr/>
      </p:nvGrpSpPr>
      <p:grpSpPr>
        <a:xfrm>
          <a:off x="0" y="0"/>
          <a:ext cx="0" cy="0"/>
          <a:chOff x="0" y="0"/>
          <a:chExt cx="0" cy="0"/>
        </a:xfrm>
      </p:grpSpPr>
      <p:sp>
        <p:nvSpPr>
          <p:cNvPr id="97" name="Google Shape;97;p10"/>
          <p:cNvSpPr txBox="1"/>
          <p:nvPr>
            <p:ph type="title"/>
          </p:nvPr>
        </p:nvSpPr>
        <p:spPr>
          <a:xfrm>
            <a:off x="270983" y="1985025"/>
            <a:ext cx="3342900" cy="2733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98" name="Google Shape;98;p10"/>
          <p:cNvSpPr txBox="1"/>
          <p:nvPr>
            <p:ph idx="2" type="title"/>
          </p:nvPr>
        </p:nvSpPr>
        <p:spPr>
          <a:xfrm>
            <a:off x="270983" y="2922825"/>
            <a:ext cx="3342900" cy="2733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99" name="Google Shape;99;p10"/>
          <p:cNvSpPr txBox="1"/>
          <p:nvPr>
            <p:ph idx="3" type="title"/>
          </p:nvPr>
        </p:nvSpPr>
        <p:spPr>
          <a:xfrm>
            <a:off x="270983" y="3860625"/>
            <a:ext cx="3342900" cy="2733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00" name="Google Shape;100;p10"/>
          <p:cNvSpPr txBox="1"/>
          <p:nvPr>
            <p:ph idx="4" type="title"/>
          </p:nvPr>
        </p:nvSpPr>
        <p:spPr>
          <a:xfrm>
            <a:off x="4858317" y="1985025"/>
            <a:ext cx="3342900" cy="2733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01" name="Google Shape;101;p10"/>
          <p:cNvSpPr txBox="1"/>
          <p:nvPr>
            <p:ph idx="5" type="title"/>
          </p:nvPr>
        </p:nvSpPr>
        <p:spPr>
          <a:xfrm>
            <a:off x="4858317" y="2922825"/>
            <a:ext cx="3342900" cy="2733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02" name="Google Shape;102;p10"/>
          <p:cNvSpPr txBox="1"/>
          <p:nvPr>
            <p:ph idx="6" type="title"/>
          </p:nvPr>
        </p:nvSpPr>
        <p:spPr>
          <a:xfrm>
            <a:off x="4858317" y="3860625"/>
            <a:ext cx="3342900" cy="2733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03" name="Google Shape;103;p10"/>
          <p:cNvSpPr txBox="1"/>
          <p:nvPr>
            <p:ph idx="7" type="title"/>
          </p:nvPr>
        </p:nvSpPr>
        <p:spPr>
          <a:xfrm>
            <a:off x="276075" y="457200"/>
            <a:ext cx="85944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04" name="Google Shape;104;p10"/>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05" name="Google Shape;105;p10"/>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06" name="Google Shape;106;p10"/>
          <p:cNvSpPr txBox="1"/>
          <p:nvPr>
            <p:ph idx="8" type="subTitle"/>
          </p:nvPr>
        </p:nvSpPr>
        <p:spPr>
          <a:xfrm>
            <a:off x="271825" y="1797400"/>
            <a:ext cx="1809900" cy="1362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07" name="Google Shape;107;p10"/>
          <p:cNvSpPr txBox="1"/>
          <p:nvPr>
            <p:ph idx="9" type="subTitle"/>
          </p:nvPr>
        </p:nvSpPr>
        <p:spPr>
          <a:xfrm>
            <a:off x="4858700" y="1797400"/>
            <a:ext cx="1809900" cy="1362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08" name="Google Shape;108;p10"/>
          <p:cNvSpPr txBox="1"/>
          <p:nvPr>
            <p:ph idx="13" type="subTitle"/>
          </p:nvPr>
        </p:nvSpPr>
        <p:spPr>
          <a:xfrm>
            <a:off x="271825" y="2735200"/>
            <a:ext cx="1809900" cy="1362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09" name="Google Shape;109;p10"/>
          <p:cNvSpPr txBox="1"/>
          <p:nvPr>
            <p:ph idx="14" type="subTitle"/>
          </p:nvPr>
        </p:nvSpPr>
        <p:spPr>
          <a:xfrm>
            <a:off x="271825" y="3673000"/>
            <a:ext cx="1809900" cy="1362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10" name="Google Shape;110;p10"/>
          <p:cNvSpPr txBox="1"/>
          <p:nvPr>
            <p:ph idx="15" type="subTitle"/>
          </p:nvPr>
        </p:nvSpPr>
        <p:spPr>
          <a:xfrm>
            <a:off x="4858700" y="2735200"/>
            <a:ext cx="1809900" cy="1362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11" name="Google Shape;111;p10"/>
          <p:cNvSpPr txBox="1"/>
          <p:nvPr>
            <p:ph idx="16" type="subTitle"/>
          </p:nvPr>
        </p:nvSpPr>
        <p:spPr>
          <a:xfrm>
            <a:off x="4858700" y="3673000"/>
            <a:ext cx="1809900" cy="1362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1.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283950" y="3166425"/>
            <a:ext cx="6424800" cy="1517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1pPr>
            <a:lvl2pPr indent="-304800" lvl="1" marL="9144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2pPr>
            <a:lvl3pPr indent="-304800" lvl="2" marL="13716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3pPr>
            <a:lvl4pPr indent="-304800" lvl="3" marL="18288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4pPr>
            <a:lvl5pPr indent="-304800" lvl="4" marL="22860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5pPr>
            <a:lvl6pPr indent="-304800" lvl="5" marL="27432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6pPr>
            <a:lvl7pPr indent="-304800" lvl="6" marL="32004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7pPr>
            <a:lvl8pPr indent="-304800" lvl="7" marL="36576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8pPr>
            <a:lvl9pPr indent="-304800" lvl="8" marL="41148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9pPr>
          </a:lstStyle>
          <a:p/>
        </p:txBody>
      </p:sp>
      <p:sp>
        <p:nvSpPr>
          <p:cNvPr id="7" name="Google Shape;7;p1"/>
          <p:cNvSpPr txBox="1"/>
          <p:nvPr>
            <p:ph type="title"/>
          </p:nvPr>
        </p:nvSpPr>
        <p:spPr>
          <a:xfrm>
            <a:off x="278750" y="513900"/>
            <a:ext cx="5802000" cy="1144800"/>
          </a:xfrm>
          <a:prstGeom prst="rect">
            <a:avLst/>
          </a:prstGeom>
          <a:noFill/>
          <a:ln>
            <a:noFill/>
          </a:ln>
        </p:spPr>
        <p:txBody>
          <a:bodyPr anchorCtr="0" anchor="t" bIns="0" lIns="0" spcFirstLastPara="1" rIns="0" wrap="square" tIns="0">
            <a:noAutofit/>
          </a:bodyPr>
          <a:lstStyle>
            <a:lvl1pPr lvl="0">
              <a:lnSpc>
                <a:spcPct val="85000"/>
              </a:lnSpc>
              <a:spcBef>
                <a:spcPts val="0"/>
              </a:spcBef>
              <a:spcAft>
                <a:spcPts val="0"/>
              </a:spcAft>
              <a:buNone/>
              <a:defRPr sz="60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guide id="21" pos="174">
          <p15:clr>
            <a:srgbClr val="E46962"/>
          </p15:clr>
        </p15:guide>
        <p15:guide id="22" pos="5588">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42.png"/><Relationship Id="rId4" Type="http://schemas.openxmlformats.org/officeDocument/2006/relationships/hyperlink" Target="https://openscilm.allen.ai/"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hyperlink" Target="https://github.com/OpenHands/OpenHand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hyperlink" Target="https://github.com/nlp-class-resources/nlp-jan-2026" TargetMode="External"/><Relationship Id="rId4" Type="http://schemas.openxmlformats.org/officeDocument/2006/relationships/hyperlink" Target="https://classroom.github.com/classrooms/253115999-nlp-class-resources-classroom" TargetMode="External"/><Relationship Id="rId5" Type="http://schemas.openxmlformats.org/officeDocument/2006/relationships/hyperlink" Target="https://web.stanford.edu/~jurafsky/slp3/" TargetMode="External"/><Relationship Id="rId6" Type="http://schemas.openxmlformats.org/officeDocument/2006/relationships/hyperlink" Target="https://youtu.be/aR20FWCCjAs?si=GBhm2QSQT3RZ5hzQ" TargetMode="External"/><Relationship Id="rId7" Type="http://schemas.openxmlformats.org/officeDocument/2006/relationships/hyperlink" Target="https://youtu.be/lXUZvyajciY?si=vAzNz_JK3pkjAHiv" TargetMode="External"/><Relationship Id="rId8" Type="http://schemas.openxmlformats.org/officeDocument/2006/relationships/hyperlink" Target="https://youtu.be/ugvHCXCOmm4?si=Spdv6QPQZnEbBQej"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32.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8.png"/><Relationship Id="rId8"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31.png"/><Relationship Id="rId4" Type="http://schemas.openxmlformats.org/officeDocument/2006/relationships/image" Target="../media/image21.png"/><Relationship Id="rId5"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27.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image" Target="../media/image28.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hyperlink" Target="http://www.youtube.com/watch?v=FwFduRA_L6Q" TargetMode="Externa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 Id="rId3"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 Id="rId3" Type="http://schemas.openxmlformats.org/officeDocument/2006/relationships/image" Target="../media/image35.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hyperlink" Target="https://youtu.be/d95J8yzvjbQ?si=txkkQ4A_8fZ7Eg7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txBox="1"/>
          <p:nvPr/>
        </p:nvSpPr>
        <p:spPr>
          <a:xfrm>
            <a:off x="283961" y="3730625"/>
            <a:ext cx="2045700" cy="107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500">
                <a:solidFill>
                  <a:schemeClr val="lt1"/>
                </a:solidFill>
                <a:latin typeface="Lato"/>
                <a:ea typeface="Lato"/>
                <a:cs typeface="Lato"/>
                <a:sym typeface="Lato"/>
              </a:rPr>
              <a:t>Gaurav Mapari</a:t>
            </a:r>
            <a:endParaRPr sz="1500">
              <a:solidFill>
                <a:schemeClr val="lt1"/>
              </a:solidFill>
              <a:latin typeface="Lato"/>
              <a:ea typeface="Lato"/>
              <a:cs typeface="Lato"/>
              <a:sym typeface="Lato"/>
            </a:endParaRPr>
          </a:p>
        </p:txBody>
      </p:sp>
      <p:sp>
        <p:nvSpPr>
          <p:cNvPr id="274" name="Google Shape;274;p38"/>
          <p:cNvSpPr txBox="1"/>
          <p:nvPr/>
        </p:nvSpPr>
        <p:spPr>
          <a:xfrm>
            <a:off x="283961" y="4477481"/>
            <a:ext cx="2045700" cy="107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500">
                <a:solidFill>
                  <a:schemeClr val="lt1"/>
                </a:solidFill>
                <a:latin typeface="Lato"/>
                <a:ea typeface="Lato"/>
                <a:cs typeface="Lato"/>
                <a:sym typeface="Lato"/>
              </a:rPr>
              <a:t>2026</a:t>
            </a:r>
            <a:endParaRPr sz="1500">
              <a:solidFill>
                <a:schemeClr val="lt1"/>
              </a:solidFill>
              <a:latin typeface="Lato"/>
              <a:ea typeface="Lato"/>
              <a:cs typeface="Lato"/>
              <a:sym typeface="Lato"/>
            </a:endParaRPr>
          </a:p>
        </p:txBody>
      </p:sp>
      <p:sp>
        <p:nvSpPr>
          <p:cNvPr id="275" name="Google Shape;275;p38"/>
          <p:cNvSpPr txBox="1"/>
          <p:nvPr/>
        </p:nvSpPr>
        <p:spPr>
          <a:xfrm>
            <a:off x="283953" y="4126927"/>
            <a:ext cx="2045700" cy="107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1500">
                <a:solidFill>
                  <a:schemeClr val="lt1"/>
                </a:solidFill>
                <a:latin typeface="Lato"/>
                <a:ea typeface="Lato"/>
                <a:cs typeface="Lato"/>
                <a:sym typeface="Lato"/>
              </a:rPr>
              <a:t>Week 1</a:t>
            </a:r>
            <a:endParaRPr sz="1500">
              <a:solidFill>
                <a:schemeClr val="lt1"/>
              </a:solidFill>
              <a:latin typeface="Lato"/>
              <a:ea typeface="Lato"/>
              <a:cs typeface="Lato"/>
              <a:sym typeface="Lato"/>
            </a:endParaRPr>
          </a:p>
        </p:txBody>
      </p:sp>
      <p:cxnSp>
        <p:nvCxnSpPr>
          <p:cNvPr id="276" name="Google Shape;276;p38"/>
          <p:cNvCxnSpPr/>
          <p:nvPr/>
        </p:nvCxnSpPr>
        <p:spPr>
          <a:xfrm flipH="1">
            <a:off x="283800" y="3953725"/>
            <a:ext cx="1683900" cy="10500"/>
          </a:xfrm>
          <a:prstGeom prst="straightConnector1">
            <a:avLst/>
          </a:prstGeom>
          <a:noFill/>
          <a:ln cap="flat" cmpd="sng" w="9525">
            <a:solidFill>
              <a:schemeClr val="lt2"/>
            </a:solidFill>
            <a:prstDash val="solid"/>
            <a:round/>
            <a:headEnd len="med" w="med" type="none"/>
            <a:tailEnd len="med" w="med" type="none"/>
          </a:ln>
        </p:spPr>
      </p:cxnSp>
      <p:cxnSp>
        <p:nvCxnSpPr>
          <p:cNvPr id="277" name="Google Shape;277;p38"/>
          <p:cNvCxnSpPr/>
          <p:nvPr/>
        </p:nvCxnSpPr>
        <p:spPr>
          <a:xfrm rot="10800000">
            <a:off x="750" y="361488"/>
            <a:ext cx="9102000" cy="0"/>
          </a:xfrm>
          <a:prstGeom prst="straightConnector1">
            <a:avLst/>
          </a:prstGeom>
          <a:noFill/>
          <a:ln cap="flat" cmpd="sng" w="9525">
            <a:solidFill>
              <a:schemeClr val="lt2"/>
            </a:solidFill>
            <a:prstDash val="solid"/>
            <a:round/>
            <a:headEnd len="med" w="med" type="none"/>
            <a:tailEnd len="med" w="med" type="none"/>
          </a:ln>
        </p:spPr>
      </p:cxnSp>
      <p:sp>
        <p:nvSpPr>
          <p:cNvPr id="278" name="Google Shape;278;p38"/>
          <p:cNvSpPr txBox="1"/>
          <p:nvPr>
            <p:ph idx="4294967295" type="title"/>
          </p:nvPr>
        </p:nvSpPr>
        <p:spPr>
          <a:xfrm>
            <a:off x="278750" y="513900"/>
            <a:ext cx="8727000" cy="1569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Natural Language Processing</a:t>
            </a:r>
            <a:endParaRPr/>
          </a:p>
        </p:txBody>
      </p:sp>
      <p:cxnSp>
        <p:nvCxnSpPr>
          <p:cNvPr id="279" name="Google Shape;279;p38"/>
          <p:cNvCxnSpPr/>
          <p:nvPr/>
        </p:nvCxnSpPr>
        <p:spPr>
          <a:xfrm flipH="1">
            <a:off x="283800" y="4307472"/>
            <a:ext cx="1683900" cy="10500"/>
          </a:xfrm>
          <a:prstGeom prst="straightConnector1">
            <a:avLst/>
          </a:prstGeom>
          <a:noFill/>
          <a:ln cap="flat" cmpd="sng" w="9525">
            <a:solidFill>
              <a:schemeClr val="lt2"/>
            </a:solidFill>
            <a:prstDash val="solid"/>
            <a:round/>
            <a:headEnd len="med" w="med" type="none"/>
            <a:tailEnd len="med" w="med" type="none"/>
          </a:ln>
        </p:spPr>
      </p:cxnSp>
      <p:cxnSp>
        <p:nvCxnSpPr>
          <p:cNvPr id="280" name="Google Shape;280;p38"/>
          <p:cNvCxnSpPr/>
          <p:nvPr/>
        </p:nvCxnSpPr>
        <p:spPr>
          <a:xfrm flipH="1">
            <a:off x="283800" y="4642915"/>
            <a:ext cx="1683900" cy="105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Today’s NLP</a:t>
            </a:r>
            <a:endParaRPr sz="2800">
              <a:latin typeface="Playfair Display"/>
              <a:ea typeface="Playfair Display"/>
              <a:cs typeface="Playfair Display"/>
              <a:sym typeface="Playfair Display"/>
            </a:endParaRPr>
          </a:p>
        </p:txBody>
      </p:sp>
      <p:pic>
        <p:nvPicPr>
          <p:cNvPr id="357" name="Google Shape;357;p47"/>
          <p:cNvPicPr preferRelativeResize="0"/>
          <p:nvPr/>
        </p:nvPicPr>
        <p:blipFill>
          <a:blip r:embed="rId3">
            <a:alphaModFix/>
          </a:blip>
          <a:stretch>
            <a:fillRect/>
          </a:stretch>
        </p:blipFill>
        <p:spPr>
          <a:xfrm>
            <a:off x="715050" y="1581550"/>
            <a:ext cx="7620000" cy="2895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8"/>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Today’s NLP</a:t>
            </a:r>
            <a:endParaRPr sz="2800">
              <a:latin typeface="Playfair Display"/>
              <a:ea typeface="Playfair Display"/>
              <a:cs typeface="Playfair Display"/>
              <a:sym typeface="Playfair Display"/>
            </a:endParaRPr>
          </a:p>
        </p:txBody>
      </p:sp>
      <p:pic>
        <p:nvPicPr>
          <p:cNvPr id="363" name="Google Shape;363;p48"/>
          <p:cNvPicPr preferRelativeResize="0"/>
          <p:nvPr/>
        </p:nvPicPr>
        <p:blipFill>
          <a:blip r:embed="rId3">
            <a:alphaModFix/>
          </a:blip>
          <a:stretch>
            <a:fillRect/>
          </a:stretch>
        </p:blipFill>
        <p:spPr>
          <a:xfrm>
            <a:off x="566925" y="1179275"/>
            <a:ext cx="8104061" cy="3820975"/>
          </a:xfrm>
          <a:prstGeom prst="rect">
            <a:avLst/>
          </a:prstGeom>
          <a:noFill/>
          <a:ln>
            <a:noFill/>
          </a:ln>
        </p:spPr>
      </p:pic>
      <p:sp>
        <p:nvSpPr>
          <p:cNvPr id="364" name="Google Shape;364;p48"/>
          <p:cNvSpPr txBox="1"/>
          <p:nvPr/>
        </p:nvSpPr>
        <p:spPr>
          <a:xfrm>
            <a:off x="6479700" y="4475400"/>
            <a:ext cx="20685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Lato"/>
                <a:ea typeface="Lato"/>
                <a:cs typeface="Lato"/>
                <a:sym typeface="Lato"/>
                <a:hlinkClick r:id="rId4"/>
              </a:rPr>
              <a:t>https://openscilm.allen.ai/</a:t>
            </a:r>
            <a:endParaRPr sz="1200">
              <a:solidFill>
                <a:schemeClr val="dk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9"/>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Today’s NLP</a:t>
            </a:r>
            <a:endParaRPr sz="2800">
              <a:latin typeface="Playfair Display"/>
              <a:ea typeface="Playfair Display"/>
              <a:cs typeface="Playfair Display"/>
              <a:sym typeface="Playfair Display"/>
            </a:endParaRPr>
          </a:p>
        </p:txBody>
      </p:sp>
      <p:pic>
        <p:nvPicPr>
          <p:cNvPr id="370" name="Google Shape;370;p49"/>
          <p:cNvPicPr preferRelativeResize="0"/>
          <p:nvPr/>
        </p:nvPicPr>
        <p:blipFill>
          <a:blip r:embed="rId3">
            <a:alphaModFix/>
          </a:blip>
          <a:stretch>
            <a:fillRect/>
          </a:stretch>
        </p:blipFill>
        <p:spPr>
          <a:xfrm>
            <a:off x="2886662" y="976337"/>
            <a:ext cx="3190875" cy="1595413"/>
          </a:xfrm>
          <a:prstGeom prst="rect">
            <a:avLst/>
          </a:prstGeom>
          <a:noFill/>
          <a:ln>
            <a:noFill/>
          </a:ln>
        </p:spPr>
      </p:pic>
      <p:pic>
        <p:nvPicPr>
          <p:cNvPr id="371" name="Google Shape;371;p49"/>
          <p:cNvPicPr preferRelativeResize="0"/>
          <p:nvPr/>
        </p:nvPicPr>
        <p:blipFill>
          <a:blip r:embed="rId4">
            <a:alphaModFix/>
          </a:blip>
          <a:stretch>
            <a:fillRect/>
          </a:stretch>
        </p:blipFill>
        <p:spPr>
          <a:xfrm>
            <a:off x="2886662" y="2571750"/>
            <a:ext cx="3190875" cy="1143000"/>
          </a:xfrm>
          <a:prstGeom prst="rect">
            <a:avLst/>
          </a:prstGeom>
          <a:noFill/>
          <a:ln>
            <a:noFill/>
          </a:ln>
        </p:spPr>
      </p:pic>
      <p:pic>
        <p:nvPicPr>
          <p:cNvPr id="372" name="Google Shape;372;p49"/>
          <p:cNvPicPr preferRelativeResize="0"/>
          <p:nvPr/>
        </p:nvPicPr>
        <p:blipFill>
          <a:blip r:embed="rId5">
            <a:alphaModFix/>
          </a:blip>
          <a:stretch>
            <a:fillRect/>
          </a:stretch>
        </p:blipFill>
        <p:spPr>
          <a:xfrm>
            <a:off x="2883500" y="3714750"/>
            <a:ext cx="3197200" cy="1052860"/>
          </a:xfrm>
          <a:prstGeom prst="rect">
            <a:avLst/>
          </a:prstGeom>
          <a:noFill/>
          <a:ln>
            <a:noFill/>
          </a:ln>
        </p:spPr>
      </p:pic>
      <p:sp>
        <p:nvSpPr>
          <p:cNvPr id="373" name="Google Shape;373;p49"/>
          <p:cNvSpPr txBox="1"/>
          <p:nvPr/>
        </p:nvSpPr>
        <p:spPr>
          <a:xfrm>
            <a:off x="2984575" y="4814025"/>
            <a:ext cx="29937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lt1"/>
                </a:solidFill>
                <a:latin typeface="Lato"/>
                <a:ea typeface="Lato"/>
                <a:cs typeface="Lato"/>
                <a:sym typeface="Lato"/>
                <a:hlinkClick r:id="rId6">
                  <a:extLst>
                    <a:ext uri="{A12FA001-AC4F-418D-AE19-62706E023703}">
                      <ahyp:hlinkClr val="tx"/>
                    </a:ext>
                  </a:extLst>
                </a:hlinkClick>
              </a:rPr>
              <a:t>https://github.com/OpenHands/OpenHands</a:t>
            </a:r>
            <a:endParaRPr sz="11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 this class, you’ll learn the fundamental concepts and practical techniques underlying systems like these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Broadly: fundamentals -&gt; advanced</a:t>
            </a:r>
            <a:endParaRPr sz="2800">
              <a:latin typeface="Playfair Display"/>
              <a:ea typeface="Playfair Display"/>
              <a:cs typeface="Playfair Display"/>
              <a:sym typeface="Playfair Display"/>
            </a:endParaRPr>
          </a:p>
        </p:txBody>
      </p:sp>
      <p:sp>
        <p:nvSpPr>
          <p:cNvPr id="384" name="Google Shape;384;p51"/>
          <p:cNvSpPr txBox="1"/>
          <p:nvPr>
            <p:ph idx="1" type="body"/>
          </p:nvPr>
        </p:nvSpPr>
        <p:spPr>
          <a:xfrm>
            <a:off x="311700" y="1061650"/>
            <a:ext cx="8520600" cy="32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Fundamentals of cutting-edge NLP:</a:t>
            </a:r>
            <a:endParaRPr b="1" sz="1800"/>
          </a:p>
          <a:p>
            <a:pPr indent="0" lvl="0" marL="0" rtl="0" algn="l">
              <a:spcBef>
                <a:spcPts val="0"/>
              </a:spcBef>
              <a:spcAft>
                <a:spcPts val="0"/>
              </a:spcAft>
              <a:buNone/>
            </a:pPr>
            <a:r>
              <a:rPr lang="en" sz="1800"/>
              <a:t> Lectures 1 - 14</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b="1" lang="en" sz="1800"/>
              <a:t>Advanced topics in cutting-edge NLP:</a:t>
            </a:r>
            <a:endParaRPr b="1" sz="1800"/>
          </a:p>
          <a:p>
            <a:pPr indent="0" lvl="0" marL="0" rtl="0" algn="l">
              <a:spcBef>
                <a:spcPts val="0"/>
              </a:spcBef>
              <a:spcAft>
                <a:spcPts val="0"/>
              </a:spcAft>
              <a:buNone/>
            </a:pPr>
            <a:r>
              <a:rPr lang="en" sz="1800"/>
              <a:t>Lectures 14 - 24</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Topic 1: Fundamentals</a:t>
            </a:r>
            <a:endParaRPr sz="2800">
              <a:latin typeface="Playfair Display"/>
              <a:ea typeface="Playfair Display"/>
              <a:cs typeface="Playfair Display"/>
              <a:sym typeface="Playfair Display"/>
            </a:endParaRPr>
          </a:p>
        </p:txBody>
      </p:sp>
      <p:sp>
        <p:nvSpPr>
          <p:cNvPr id="390" name="Google Shape;390;p52"/>
          <p:cNvSpPr txBox="1"/>
          <p:nvPr>
            <p:ph idx="1" type="body"/>
          </p:nvPr>
        </p:nvSpPr>
        <p:spPr>
          <a:xfrm>
            <a:off x="311700" y="1061650"/>
            <a:ext cx="8520600" cy="38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p>
          <a:p>
            <a:pPr indent="-342900" lvl="0" marL="457200" rtl="0" algn="l">
              <a:spcBef>
                <a:spcPts val="0"/>
              </a:spcBef>
              <a:spcAft>
                <a:spcPts val="0"/>
              </a:spcAft>
              <a:buSzPts val="1800"/>
              <a:buChar char="●"/>
            </a:pPr>
            <a:r>
              <a:rPr b="1" lang="en" sz="1800"/>
              <a:t> General framework for NLP</a:t>
            </a:r>
            <a:endParaRPr b="1" sz="1800"/>
          </a:p>
          <a:p>
            <a:pPr indent="-342900" lvl="1" marL="914400" rtl="0" algn="l">
              <a:spcBef>
                <a:spcPts val="0"/>
              </a:spcBef>
              <a:spcAft>
                <a:spcPts val="0"/>
              </a:spcAft>
              <a:buSzPts val="1800"/>
              <a:buChar char="○"/>
            </a:pPr>
            <a:r>
              <a:rPr lang="en" sz="1800"/>
              <a:t>Rule based systems</a:t>
            </a:r>
            <a:endParaRPr sz="1800"/>
          </a:p>
          <a:p>
            <a:pPr indent="-342900" lvl="1" marL="914400" rtl="0" algn="l">
              <a:spcBef>
                <a:spcPts val="0"/>
              </a:spcBef>
              <a:spcAft>
                <a:spcPts val="0"/>
              </a:spcAft>
              <a:buSzPts val="1800"/>
              <a:buChar char="○"/>
            </a:pPr>
            <a:r>
              <a:rPr lang="en" sz="1800"/>
              <a:t>Pre-processing Techniques </a:t>
            </a:r>
            <a:endParaRPr sz="1800"/>
          </a:p>
          <a:p>
            <a:pPr indent="0" lvl="0" marL="914400" rtl="0" algn="l">
              <a:spcBef>
                <a:spcPts val="0"/>
              </a:spcBef>
              <a:spcAft>
                <a:spcPts val="0"/>
              </a:spcAft>
              <a:buNone/>
            </a:pPr>
            <a:r>
              <a:t/>
            </a:r>
            <a:endParaRPr sz="1800"/>
          </a:p>
          <a:p>
            <a:pPr indent="-342900" lvl="0" marL="457200" rtl="0" algn="l">
              <a:spcBef>
                <a:spcPts val="0"/>
              </a:spcBef>
              <a:spcAft>
                <a:spcPts val="0"/>
              </a:spcAft>
              <a:buSzPts val="1800"/>
              <a:buChar char="●"/>
            </a:pPr>
            <a:r>
              <a:rPr b="1" lang="en" sz="1800"/>
              <a:t>Words and Tokens</a:t>
            </a:r>
            <a:endParaRPr b="1" sz="1800"/>
          </a:p>
          <a:p>
            <a:pPr indent="-342900" lvl="1" marL="914400" rtl="0" algn="l">
              <a:spcBef>
                <a:spcPts val="0"/>
              </a:spcBef>
              <a:spcAft>
                <a:spcPts val="0"/>
              </a:spcAft>
              <a:buSzPts val="1800"/>
              <a:buChar char="○"/>
            </a:pPr>
            <a:r>
              <a:rPr lang="en" sz="1800"/>
              <a:t>Tokenization</a:t>
            </a:r>
            <a:endParaRPr sz="1800"/>
          </a:p>
          <a:p>
            <a:pPr indent="-342900" lvl="1" marL="914400" rtl="0" algn="l">
              <a:spcBef>
                <a:spcPts val="0"/>
              </a:spcBef>
              <a:spcAft>
                <a:spcPts val="0"/>
              </a:spcAft>
              <a:buSzPts val="1800"/>
              <a:buChar char="○"/>
            </a:pPr>
            <a:r>
              <a:rPr lang="en" sz="1800"/>
              <a:t>Learned Representations</a:t>
            </a:r>
            <a:endParaRPr sz="1800"/>
          </a:p>
          <a:p>
            <a:pPr indent="0" lvl="0" marL="914400" rtl="0" algn="l">
              <a:spcBef>
                <a:spcPts val="0"/>
              </a:spcBef>
              <a:spcAft>
                <a:spcPts val="0"/>
              </a:spcAft>
              <a:buNone/>
            </a:pPr>
            <a:r>
              <a:t/>
            </a:r>
            <a:endParaRPr sz="1800"/>
          </a:p>
          <a:p>
            <a:pPr indent="-342900" lvl="0" marL="457200" rtl="0" algn="l">
              <a:spcBef>
                <a:spcPts val="0"/>
              </a:spcBef>
              <a:spcAft>
                <a:spcPts val="0"/>
              </a:spcAft>
              <a:buSzPts val="1800"/>
              <a:buChar char="●"/>
            </a:pPr>
            <a:r>
              <a:rPr b="1" lang="en" sz="1800"/>
              <a:t>Language modeling</a:t>
            </a:r>
            <a:endParaRPr b="1" sz="1800"/>
          </a:p>
          <a:p>
            <a:pPr indent="-342900" lvl="1" marL="914400" rtl="0" algn="l">
              <a:spcBef>
                <a:spcPts val="0"/>
              </a:spcBef>
              <a:spcAft>
                <a:spcPts val="0"/>
              </a:spcAft>
              <a:buSzPts val="1800"/>
              <a:buChar char="○"/>
            </a:pPr>
            <a:r>
              <a:rPr lang="en" sz="1800"/>
              <a:t>N-gram models</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Topic 2: Neural Network Architectures for NLP</a:t>
            </a:r>
            <a:endParaRPr sz="2800">
              <a:latin typeface="Playfair Display"/>
              <a:ea typeface="Playfair Display"/>
              <a:cs typeface="Playfair Display"/>
              <a:sym typeface="Playfair Display"/>
            </a:endParaRPr>
          </a:p>
        </p:txBody>
      </p:sp>
      <p:sp>
        <p:nvSpPr>
          <p:cNvPr id="396" name="Google Shape;396;p53"/>
          <p:cNvSpPr txBox="1"/>
          <p:nvPr>
            <p:ph idx="1" type="body"/>
          </p:nvPr>
        </p:nvSpPr>
        <p:spPr>
          <a:xfrm>
            <a:off x="311700" y="1061650"/>
            <a:ext cx="8520600" cy="32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p>
          <a:p>
            <a:pPr indent="-342900" lvl="0" marL="457200" rtl="0" algn="l">
              <a:spcBef>
                <a:spcPts val="0"/>
              </a:spcBef>
              <a:spcAft>
                <a:spcPts val="0"/>
              </a:spcAft>
              <a:buSzPts val="1800"/>
              <a:buChar char="●"/>
            </a:pPr>
            <a:r>
              <a:rPr b="1" lang="en" sz="1800"/>
              <a:t>Fundamentals</a:t>
            </a:r>
            <a:endParaRPr b="1" sz="1800"/>
          </a:p>
          <a:p>
            <a:pPr indent="-342900" lvl="1" marL="914400" rtl="0" algn="l">
              <a:spcBef>
                <a:spcPts val="0"/>
              </a:spcBef>
              <a:spcAft>
                <a:spcPts val="0"/>
              </a:spcAft>
              <a:buSzPts val="1800"/>
              <a:buChar char="○"/>
            </a:pPr>
            <a:r>
              <a:rPr lang="en" sz="1800"/>
              <a:t> Recurrent Neural Networks </a:t>
            </a:r>
            <a:endParaRPr sz="1800"/>
          </a:p>
          <a:p>
            <a:pPr indent="-342900" lvl="1" marL="914400" rtl="0" algn="l">
              <a:spcBef>
                <a:spcPts val="0"/>
              </a:spcBef>
              <a:spcAft>
                <a:spcPts val="0"/>
              </a:spcAft>
              <a:buSzPts val="1800"/>
              <a:buChar char="○"/>
            </a:pPr>
            <a:r>
              <a:rPr lang="en" sz="1800"/>
              <a:t>Attention and Transformer</a:t>
            </a:r>
            <a:endParaRPr sz="1800"/>
          </a:p>
          <a:p>
            <a:pPr indent="0" lvl="0" marL="914400" rtl="0" algn="l">
              <a:spcBef>
                <a:spcPts val="0"/>
              </a:spcBef>
              <a:spcAft>
                <a:spcPts val="0"/>
              </a:spcAft>
              <a:buNone/>
            </a:pPr>
            <a:r>
              <a:t/>
            </a:r>
            <a:endParaRPr sz="1800"/>
          </a:p>
          <a:p>
            <a:pPr indent="-342900" lvl="0" marL="457200" rtl="0" algn="l">
              <a:spcBef>
                <a:spcPts val="0"/>
              </a:spcBef>
              <a:spcAft>
                <a:spcPts val="0"/>
              </a:spcAft>
              <a:buSzPts val="1800"/>
              <a:buChar char="●"/>
            </a:pPr>
            <a:r>
              <a:rPr b="1" lang="en" sz="1800"/>
              <a:t>Advanced</a:t>
            </a:r>
            <a:endParaRPr b="1" sz="1800"/>
          </a:p>
          <a:p>
            <a:pPr indent="-342900" lvl="1" marL="914400" rtl="0" algn="l">
              <a:spcBef>
                <a:spcPts val="0"/>
              </a:spcBef>
              <a:spcAft>
                <a:spcPts val="0"/>
              </a:spcAft>
              <a:buSzPts val="1800"/>
              <a:buChar char="○"/>
            </a:pPr>
            <a:r>
              <a:rPr lang="en" sz="1800"/>
              <a:t>Long Sequence Models</a:t>
            </a:r>
            <a:endParaRPr sz="1800"/>
          </a:p>
          <a:p>
            <a:pPr indent="-342900" lvl="1" marL="914400" rtl="0" algn="l">
              <a:spcBef>
                <a:spcPts val="0"/>
              </a:spcBef>
              <a:spcAft>
                <a:spcPts val="0"/>
              </a:spcAft>
              <a:buSzPts val="1800"/>
              <a:buChar char="○"/>
            </a:pPr>
            <a:r>
              <a:rPr lang="en" sz="1800"/>
              <a:t>Mixture of Experts</a:t>
            </a:r>
            <a:endParaRPr sz="1800"/>
          </a:p>
          <a:p>
            <a:pPr indent="0" lvl="0" marL="457200" rtl="0" algn="l">
              <a:spcBef>
                <a:spcPts val="0"/>
              </a:spcBef>
              <a:spcAft>
                <a:spcPts val="0"/>
              </a:spcAft>
              <a:buNone/>
            </a:pPr>
            <a:r>
              <a:t/>
            </a:r>
            <a:endParaRPr b="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Topic 3: Learning and Inference for NLP</a:t>
            </a:r>
            <a:endParaRPr sz="2800">
              <a:latin typeface="Playfair Display"/>
              <a:ea typeface="Playfair Display"/>
              <a:cs typeface="Playfair Display"/>
              <a:sym typeface="Playfair Display"/>
            </a:endParaRPr>
          </a:p>
        </p:txBody>
      </p:sp>
      <p:sp>
        <p:nvSpPr>
          <p:cNvPr id="402" name="Google Shape;402;p54"/>
          <p:cNvSpPr txBox="1"/>
          <p:nvPr>
            <p:ph idx="1" type="body"/>
          </p:nvPr>
        </p:nvSpPr>
        <p:spPr>
          <a:xfrm>
            <a:off x="311700" y="1061650"/>
            <a:ext cx="8520600" cy="32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p>
          <a:p>
            <a:pPr indent="-342900" lvl="0" marL="457200" rtl="0" algn="l">
              <a:spcBef>
                <a:spcPts val="0"/>
              </a:spcBef>
              <a:spcAft>
                <a:spcPts val="0"/>
              </a:spcAft>
              <a:buSzPts val="1800"/>
              <a:buChar char="●"/>
            </a:pPr>
            <a:r>
              <a:rPr b="1" lang="en" sz="1800"/>
              <a:t>Fundamentals</a:t>
            </a:r>
            <a:endParaRPr b="1" sz="1800"/>
          </a:p>
          <a:p>
            <a:pPr indent="-342900" lvl="1" marL="914400" rtl="0" algn="l">
              <a:spcBef>
                <a:spcPts val="0"/>
              </a:spcBef>
              <a:spcAft>
                <a:spcPts val="0"/>
              </a:spcAft>
              <a:buSzPts val="1800"/>
              <a:buChar char="○"/>
            </a:pPr>
            <a:r>
              <a:rPr lang="en" sz="1800"/>
              <a:t>Pre-training</a:t>
            </a:r>
            <a:endParaRPr sz="1800"/>
          </a:p>
          <a:p>
            <a:pPr indent="-342900" lvl="1" marL="914400" rtl="0" algn="l">
              <a:spcBef>
                <a:spcPts val="0"/>
              </a:spcBef>
              <a:spcAft>
                <a:spcPts val="0"/>
              </a:spcAft>
              <a:buSzPts val="1800"/>
              <a:buChar char="○"/>
            </a:pPr>
            <a:r>
              <a:rPr lang="en" sz="1800"/>
              <a:t>In-context learning</a:t>
            </a:r>
            <a:endParaRPr sz="1800"/>
          </a:p>
          <a:p>
            <a:pPr indent="-342900" lvl="1" marL="914400" rtl="0" algn="l">
              <a:spcBef>
                <a:spcPts val="0"/>
              </a:spcBef>
              <a:spcAft>
                <a:spcPts val="0"/>
              </a:spcAft>
              <a:buSzPts val="1800"/>
              <a:buChar char="○"/>
            </a:pPr>
            <a:r>
              <a:rPr lang="en" sz="1800"/>
              <a:t>Fine-tuning </a:t>
            </a:r>
            <a:endParaRPr sz="1800"/>
          </a:p>
          <a:p>
            <a:pPr indent="-342900" lvl="1" marL="914400" rtl="0" algn="l">
              <a:spcBef>
                <a:spcPts val="0"/>
              </a:spcBef>
              <a:spcAft>
                <a:spcPts val="0"/>
              </a:spcAft>
              <a:buSzPts val="1800"/>
              <a:buChar char="○"/>
            </a:pPr>
            <a:r>
              <a:rPr lang="en" sz="1800"/>
              <a:t>Distillation</a:t>
            </a:r>
            <a:endParaRPr sz="1800"/>
          </a:p>
          <a:p>
            <a:pPr indent="0" lvl="0" marL="914400" rtl="0" algn="l">
              <a:spcBef>
                <a:spcPts val="0"/>
              </a:spcBef>
              <a:spcAft>
                <a:spcPts val="0"/>
              </a:spcAft>
              <a:buNone/>
            </a:pPr>
            <a:r>
              <a:t/>
            </a:r>
            <a:endParaRPr sz="1800"/>
          </a:p>
          <a:p>
            <a:pPr indent="-342900" lvl="0" marL="457200" rtl="0" algn="l">
              <a:spcBef>
                <a:spcPts val="0"/>
              </a:spcBef>
              <a:spcAft>
                <a:spcPts val="0"/>
              </a:spcAft>
              <a:buSzPts val="1800"/>
              <a:buChar char="●"/>
            </a:pPr>
            <a:r>
              <a:rPr b="1" lang="en" sz="1800"/>
              <a:t>Advanced</a:t>
            </a:r>
            <a:endParaRPr b="1" sz="1800"/>
          </a:p>
          <a:p>
            <a:pPr indent="-342900" lvl="1" marL="914400" rtl="0" algn="l">
              <a:spcBef>
                <a:spcPts val="0"/>
              </a:spcBef>
              <a:spcAft>
                <a:spcPts val="0"/>
              </a:spcAft>
              <a:buSzPts val="1800"/>
              <a:buChar char="○"/>
            </a:pPr>
            <a:r>
              <a:rPr lang="en" sz="1800"/>
              <a:t>Advanced Inference Strategies</a:t>
            </a:r>
            <a:endParaRPr sz="1800"/>
          </a:p>
          <a:p>
            <a:pPr indent="0" lvl="0" marL="457200" rtl="0" algn="l">
              <a:spcBef>
                <a:spcPts val="0"/>
              </a:spcBef>
              <a:spcAft>
                <a:spcPts val="0"/>
              </a:spcAft>
              <a:buNone/>
            </a:pPr>
            <a:r>
              <a:t/>
            </a:r>
            <a:endParaRPr b="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Topic 4: Generative Models for NLP</a:t>
            </a:r>
            <a:endParaRPr sz="2800">
              <a:latin typeface="Playfair Display"/>
              <a:ea typeface="Playfair Display"/>
              <a:cs typeface="Playfair Display"/>
              <a:sym typeface="Playfair Display"/>
            </a:endParaRPr>
          </a:p>
        </p:txBody>
      </p:sp>
      <p:sp>
        <p:nvSpPr>
          <p:cNvPr id="408" name="Google Shape;408;p55"/>
          <p:cNvSpPr txBox="1"/>
          <p:nvPr>
            <p:ph idx="1" type="body"/>
          </p:nvPr>
        </p:nvSpPr>
        <p:spPr>
          <a:xfrm>
            <a:off x="311700" y="1061650"/>
            <a:ext cx="8520600" cy="32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p>
          <a:p>
            <a:pPr indent="-342900" lvl="0" marL="457200" rtl="0" algn="l">
              <a:spcBef>
                <a:spcPts val="0"/>
              </a:spcBef>
              <a:spcAft>
                <a:spcPts val="0"/>
              </a:spcAft>
              <a:buSzPts val="1800"/>
              <a:buChar char="●"/>
            </a:pPr>
            <a:r>
              <a:rPr b="1" lang="en" sz="1800"/>
              <a:t>Fundamentals</a:t>
            </a:r>
            <a:endParaRPr b="1" sz="1800"/>
          </a:p>
          <a:p>
            <a:pPr indent="-342900" lvl="1" marL="914400" rtl="0" algn="l">
              <a:spcBef>
                <a:spcPts val="0"/>
              </a:spcBef>
              <a:spcAft>
                <a:spcPts val="0"/>
              </a:spcAft>
              <a:buSzPts val="1800"/>
              <a:buChar char="○"/>
            </a:pPr>
            <a:r>
              <a:rPr lang="en" sz="1800"/>
              <a:t>Autoregressive models </a:t>
            </a:r>
            <a:endParaRPr sz="1800"/>
          </a:p>
          <a:p>
            <a:pPr indent="-342900" lvl="1" marL="914400" rtl="0" algn="l">
              <a:spcBef>
                <a:spcPts val="0"/>
              </a:spcBef>
              <a:spcAft>
                <a:spcPts val="0"/>
              </a:spcAft>
              <a:buSzPts val="1800"/>
              <a:buChar char="○"/>
            </a:pPr>
            <a:r>
              <a:rPr lang="en" sz="1800"/>
              <a:t>Retrieval and RAG</a:t>
            </a:r>
            <a:endParaRPr sz="1800"/>
          </a:p>
          <a:p>
            <a:pPr indent="-342900" lvl="1" marL="914400" rtl="0" algn="l">
              <a:spcBef>
                <a:spcPts val="0"/>
              </a:spcBef>
              <a:spcAft>
                <a:spcPts val="0"/>
              </a:spcAft>
              <a:buSzPts val="1800"/>
              <a:buChar char="○"/>
            </a:pPr>
            <a:r>
              <a:rPr lang="en" sz="1800"/>
              <a:t>Multimodal models</a:t>
            </a:r>
            <a:endParaRPr sz="1800"/>
          </a:p>
          <a:p>
            <a:pPr indent="0" lvl="0" marL="914400" rtl="0" algn="l">
              <a:spcBef>
                <a:spcPts val="0"/>
              </a:spcBef>
              <a:spcAft>
                <a:spcPts val="0"/>
              </a:spcAft>
              <a:buNone/>
            </a:pPr>
            <a:r>
              <a:t/>
            </a:r>
            <a:endParaRPr sz="1800"/>
          </a:p>
          <a:p>
            <a:pPr indent="-342900" lvl="0" marL="457200" rtl="0" algn="l">
              <a:spcBef>
                <a:spcPts val="0"/>
              </a:spcBef>
              <a:spcAft>
                <a:spcPts val="0"/>
              </a:spcAft>
              <a:buSzPts val="1800"/>
              <a:buChar char="●"/>
            </a:pPr>
            <a:r>
              <a:rPr b="1" lang="en" sz="1800"/>
              <a:t>Advanced</a:t>
            </a:r>
            <a:endParaRPr b="1" sz="1800"/>
          </a:p>
          <a:p>
            <a:pPr indent="-342900" lvl="1" marL="914400" rtl="0" algn="l">
              <a:spcBef>
                <a:spcPts val="0"/>
              </a:spcBef>
              <a:spcAft>
                <a:spcPts val="0"/>
              </a:spcAft>
              <a:buSzPts val="1800"/>
              <a:buChar char="○"/>
            </a:pPr>
            <a:r>
              <a:rPr lang="en" sz="1800"/>
              <a:t>Diffusion</a:t>
            </a:r>
            <a:endParaRPr sz="1800"/>
          </a:p>
          <a:p>
            <a:pPr indent="0" lvl="0" marL="457200" rtl="0" algn="l">
              <a:spcBef>
                <a:spcPts val="0"/>
              </a:spcBef>
              <a:spcAft>
                <a:spcPts val="0"/>
              </a:spcAft>
              <a:buNone/>
            </a:pPr>
            <a:r>
              <a:t/>
            </a:r>
            <a:endParaRPr b="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Topic 5: Reinforcement Learning and Agents in NLP</a:t>
            </a:r>
            <a:endParaRPr sz="2800">
              <a:latin typeface="Playfair Display"/>
              <a:ea typeface="Playfair Display"/>
              <a:cs typeface="Playfair Display"/>
              <a:sym typeface="Playfair Display"/>
            </a:endParaRPr>
          </a:p>
        </p:txBody>
      </p:sp>
      <p:sp>
        <p:nvSpPr>
          <p:cNvPr id="414" name="Google Shape;414;p56"/>
          <p:cNvSpPr txBox="1"/>
          <p:nvPr>
            <p:ph idx="1" type="body"/>
          </p:nvPr>
        </p:nvSpPr>
        <p:spPr>
          <a:xfrm>
            <a:off x="311700" y="1061650"/>
            <a:ext cx="8520600" cy="32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p>
          <a:p>
            <a:pPr indent="-342900" lvl="0" marL="457200" rtl="0" algn="l">
              <a:spcBef>
                <a:spcPts val="0"/>
              </a:spcBef>
              <a:spcAft>
                <a:spcPts val="0"/>
              </a:spcAft>
              <a:buSzPts val="1800"/>
              <a:buChar char="●"/>
            </a:pPr>
            <a:r>
              <a:rPr b="1" lang="en" sz="1800"/>
              <a:t>Fundamentals</a:t>
            </a:r>
            <a:endParaRPr b="1" sz="1800"/>
          </a:p>
          <a:p>
            <a:pPr indent="-342900" lvl="1" marL="914400" rtl="0" algn="l">
              <a:spcBef>
                <a:spcPts val="0"/>
              </a:spcBef>
              <a:spcAft>
                <a:spcPts val="0"/>
              </a:spcAft>
              <a:buSzPts val="1800"/>
              <a:buChar char="○"/>
            </a:pPr>
            <a:r>
              <a:rPr lang="en" sz="1800"/>
              <a:t>RL basics</a:t>
            </a:r>
            <a:endParaRPr sz="1800"/>
          </a:p>
          <a:p>
            <a:pPr indent="-342900" lvl="1" marL="914400" rtl="0" algn="l">
              <a:spcBef>
                <a:spcPts val="0"/>
              </a:spcBef>
              <a:spcAft>
                <a:spcPts val="0"/>
              </a:spcAft>
              <a:buSzPts val="1800"/>
              <a:buChar char="○"/>
            </a:pPr>
            <a:r>
              <a:rPr lang="en" sz="1800"/>
              <a:t>RL applications in NLP</a:t>
            </a:r>
            <a:endParaRPr sz="1800"/>
          </a:p>
          <a:p>
            <a:pPr indent="-342900" lvl="1" marL="914400" rtl="0" algn="l">
              <a:spcBef>
                <a:spcPts val="0"/>
              </a:spcBef>
              <a:spcAft>
                <a:spcPts val="0"/>
              </a:spcAft>
              <a:buSzPts val="1800"/>
              <a:buChar char="○"/>
            </a:pPr>
            <a:r>
              <a:rPr lang="en" sz="1800"/>
              <a:t>Agents</a:t>
            </a:r>
            <a:endParaRPr sz="1800"/>
          </a:p>
          <a:p>
            <a:pPr indent="0" lvl="0" marL="0" rtl="0" algn="l">
              <a:spcBef>
                <a:spcPts val="0"/>
              </a:spcBef>
              <a:spcAft>
                <a:spcPts val="0"/>
              </a:spcAft>
              <a:buNone/>
            </a:pPr>
            <a:r>
              <a:t/>
            </a:r>
            <a:endParaRPr sz="1800"/>
          </a:p>
          <a:p>
            <a:pPr indent="0" lvl="0" marL="457200" rtl="0" algn="l">
              <a:spcBef>
                <a:spcPts val="0"/>
              </a:spcBef>
              <a:spcAft>
                <a:spcPts val="0"/>
              </a:spcAft>
              <a:buNone/>
            </a:pPr>
            <a:r>
              <a:t/>
            </a:r>
            <a:endParaRPr b="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Artificial Intelligence</a:t>
            </a:r>
            <a:endParaRPr/>
          </a:p>
        </p:txBody>
      </p:sp>
      <p:sp>
        <p:nvSpPr>
          <p:cNvPr id="286" name="Google Shape;286;p3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Turing Test </a:t>
            </a:r>
            <a:endParaRPr b="1">
              <a:solidFill>
                <a:srgbClr val="000000"/>
              </a:solidFill>
            </a:endParaRPr>
          </a:p>
          <a:p>
            <a:pPr indent="0" lvl="0" marL="0" rtl="0" algn="l">
              <a:spcBef>
                <a:spcPts val="0"/>
              </a:spcBef>
              <a:spcAft>
                <a:spcPts val="0"/>
              </a:spcAft>
              <a:buNone/>
            </a:pPr>
            <a:r>
              <a:rPr lang="en" sz="1100"/>
              <a:t>A benchmark for artificial intelligence where a human evaluator judges natural language conversations between a human and a machine</a:t>
            </a:r>
            <a:endParaRPr sz="1100"/>
          </a:p>
        </p:txBody>
      </p:sp>
      <p:sp>
        <p:nvSpPr>
          <p:cNvPr id="287" name="Google Shape;287;p3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rPr>
              <a:t>Proposed artificial neuron model</a:t>
            </a:r>
            <a:endParaRPr b="1">
              <a:solidFill>
                <a:srgbClr val="000000"/>
              </a:solidFill>
            </a:endParaRPr>
          </a:p>
          <a:p>
            <a:pPr indent="0" lvl="0" marL="0" rtl="0" algn="l">
              <a:spcBef>
                <a:spcPts val="0"/>
              </a:spcBef>
              <a:spcAft>
                <a:spcPts val="0"/>
              </a:spcAft>
              <a:buNone/>
            </a:pPr>
            <a:r>
              <a:rPr lang="en" sz="1100">
                <a:solidFill>
                  <a:srgbClr val="000000"/>
                </a:solidFill>
              </a:rPr>
              <a:t>First mathematical model inspired by the human brain.</a:t>
            </a:r>
            <a:endParaRPr/>
          </a:p>
        </p:txBody>
      </p:sp>
      <p:sp>
        <p:nvSpPr>
          <p:cNvPr id="288" name="Google Shape;288;p39"/>
          <p:cNvSpPr txBox="1"/>
          <p:nvPr>
            <p:ph idx="5" type="subTitle"/>
          </p:nvPr>
        </p:nvSpPr>
        <p:spPr>
          <a:xfrm>
            <a:off x="311725" y="3582900"/>
            <a:ext cx="4027500" cy="4812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a:t>  1943</a:t>
            </a:r>
            <a:r>
              <a:rPr lang="en"/>
              <a:t> – McCulloch &amp; Pitts </a:t>
            </a:r>
            <a:endParaRPr/>
          </a:p>
        </p:txBody>
      </p:sp>
      <p:sp>
        <p:nvSpPr>
          <p:cNvPr id="289" name="Google Shape;289;p39"/>
          <p:cNvSpPr txBox="1"/>
          <p:nvPr>
            <p:ph idx="6" type="subTitle"/>
          </p:nvPr>
        </p:nvSpPr>
        <p:spPr>
          <a:xfrm>
            <a:off x="4804825" y="3582900"/>
            <a:ext cx="4027500" cy="4812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a:t>  1950</a:t>
            </a:r>
            <a:r>
              <a:rPr lang="en"/>
              <a:t> – Alan Turing</a:t>
            </a:r>
            <a:endParaRPr/>
          </a:p>
        </p:txBody>
      </p:sp>
      <p:pic>
        <p:nvPicPr>
          <p:cNvPr id="290" name="Google Shape;290;p39"/>
          <p:cNvPicPr preferRelativeResize="0"/>
          <p:nvPr/>
        </p:nvPicPr>
        <p:blipFill>
          <a:blip r:embed="rId3">
            <a:alphaModFix/>
          </a:blip>
          <a:stretch>
            <a:fillRect/>
          </a:stretch>
        </p:blipFill>
        <p:spPr>
          <a:xfrm>
            <a:off x="1085454" y="1133300"/>
            <a:ext cx="2272964" cy="2392800"/>
          </a:xfrm>
          <a:prstGeom prst="rect">
            <a:avLst/>
          </a:prstGeom>
          <a:noFill/>
          <a:ln>
            <a:noFill/>
          </a:ln>
        </p:spPr>
      </p:pic>
      <p:pic>
        <p:nvPicPr>
          <p:cNvPr id="291" name="Google Shape;291;p39"/>
          <p:cNvPicPr preferRelativeResize="0"/>
          <p:nvPr/>
        </p:nvPicPr>
        <p:blipFill>
          <a:blip r:embed="rId4">
            <a:alphaModFix/>
          </a:blip>
          <a:stretch>
            <a:fillRect/>
          </a:stretch>
        </p:blipFill>
        <p:spPr>
          <a:xfrm>
            <a:off x="5700775" y="1126650"/>
            <a:ext cx="2014475" cy="239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Topic 6: Scaling, Efficiency, and Deployment</a:t>
            </a:r>
            <a:endParaRPr sz="2800">
              <a:latin typeface="Playfair Display"/>
              <a:ea typeface="Playfair Display"/>
              <a:cs typeface="Playfair Display"/>
              <a:sym typeface="Playfair Display"/>
            </a:endParaRPr>
          </a:p>
        </p:txBody>
      </p:sp>
      <p:sp>
        <p:nvSpPr>
          <p:cNvPr id="420" name="Google Shape;420;p57"/>
          <p:cNvSpPr txBox="1"/>
          <p:nvPr>
            <p:ph idx="1" type="body"/>
          </p:nvPr>
        </p:nvSpPr>
        <p:spPr>
          <a:xfrm>
            <a:off x="311700" y="1061650"/>
            <a:ext cx="8520600" cy="325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p>
          <a:p>
            <a:pPr indent="-342900" lvl="0" marL="457200" rtl="0" algn="l">
              <a:spcBef>
                <a:spcPts val="0"/>
              </a:spcBef>
              <a:spcAft>
                <a:spcPts val="0"/>
              </a:spcAft>
              <a:buSzPts val="1800"/>
              <a:buChar char="●"/>
            </a:pPr>
            <a:r>
              <a:rPr b="1" lang="en" sz="1800"/>
              <a:t>Fundamentals</a:t>
            </a:r>
            <a:endParaRPr b="1" sz="1800"/>
          </a:p>
          <a:p>
            <a:pPr indent="-342900" lvl="1" marL="914400" rtl="0" algn="l">
              <a:spcBef>
                <a:spcPts val="0"/>
              </a:spcBef>
              <a:spcAft>
                <a:spcPts val="0"/>
              </a:spcAft>
              <a:buSzPts val="1800"/>
              <a:buChar char="○"/>
            </a:pPr>
            <a:r>
              <a:rPr lang="en" sz="1800"/>
              <a:t>Quantization</a:t>
            </a:r>
            <a:endParaRPr sz="1800"/>
          </a:p>
          <a:p>
            <a:pPr indent="-342900" lvl="1" marL="914400" rtl="0" algn="l">
              <a:spcBef>
                <a:spcPts val="0"/>
              </a:spcBef>
              <a:spcAft>
                <a:spcPts val="0"/>
              </a:spcAft>
              <a:buSzPts val="1800"/>
              <a:buChar char="○"/>
            </a:pPr>
            <a:r>
              <a:rPr lang="en" sz="1800"/>
              <a:t>Parallel and distributed training</a:t>
            </a:r>
            <a:endParaRPr sz="1800"/>
          </a:p>
          <a:p>
            <a:pPr indent="-342900" lvl="1" marL="914400" rtl="0" algn="l">
              <a:spcBef>
                <a:spcPts val="0"/>
              </a:spcBef>
              <a:spcAft>
                <a:spcPts val="0"/>
              </a:spcAft>
              <a:buSzPts val="1800"/>
              <a:buChar char="○"/>
            </a:pPr>
            <a:r>
              <a:rPr lang="en" sz="1800"/>
              <a:t>Evaluation techniques</a:t>
            </a:r>
            <a:endParaRPr sz="1800"/>
          </a:p>
          <a:p>
            <a:pPr indent="0" lvl="0" marL="0" rtl="0" algn="l">
              <a:spcBef>
                <a:spcPts val="0"/>
              </a:spcBef>
              <a:spcAft>
                <a:spcPts val="0"/>
              </a:spcAft>
              <a:buNone/>
            </a:pPr>
            <a:r>
              <a:t/>
            </a:r>
            <a:endParaRPr sz="1800"/>
          </a:p>
          <a:p>
            <a:pPr indent="0" lvl="0" marL="457200" rtl="0" algn="l">
              <a:spcBef>
                <a:spcPts val="0"/>
              </a:spcBef>
              <a:spcAft>
                <a:spcPts val="0"/>
              </a:spcAft>
              <a:buNone/>
            </a:pPr>
            <a:r>
              <a:t/>
            </a:r>
            <a:endParaRPr b="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8"/>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Class format</a:t>
            </a:r>
            <a:endParaRPr sz="2800">
              <a:latin typeface="Playfair Display"/>
              <a:ea typeface="Playfair Display"/>
              <a:cs typeface="Playfair Display"/>
              <a:sym typeface="Playfair Display"/>
            </a:endParaRPr>
          </a:p>
        </p:txBody>
      </p:sp>
      <p:sp>
        <p:nvSpPr>
          <p:cNvPr id="426" name="Google Shape;426;p58"/>
          <p:cNvSpPr txBox="1"/>
          <p:nvPr>
            <p:ph idx="1" type="body"/>
          </p:nvPr>
        </p:nvSpPr>
        <p:spPr>
          <a:xfrm>
            <a:off x="311700" y="1061650"/>
            <a:ext cx="8520600" cy="3963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Wednesday/ Thursday - 8 to 9:30 AM</a:t>
            </a:r>
            <a:endParaRPr sz="1800"/>
          </a:p>
          <a:p>
            <a:pPr indent="-342900" lvl="0" marL="457200" rtl="0" algn="l">
              <a:spcBef>
                <a:spcPts val="0"/>
              </a:spcBef>
              <a:spcAft>
                <a:spcPts val="0"/>
              </a:spcAft>
              <a:buSzPts val="1800"/>
              <a:buChar char="●"/>
            </a:pPr>
            <a:r>
              <a:rPr lang="en" sz="1800"/>
              <a:t>Mid term / End Term</a:t>
            </a:r>
            <a:endParaRPr sz="1800"/>
          </a:p>
          <a:p>
            <a:pPr indent="-342900" lvl="0" marL="457200" rtl="0" algn="l">
              <a:spcBef>
                <a:spcPts val="0"/>
              </a:spcBef>
              <a:spcAft>
                <a:spcPts val="0"/>
              </a:spcAft>
              <a:buSzPts val="1800"/>
              <a:buChar char="●"/>
            </a:pPr>
            <a:r>
              <a:rPr lang="en" sz="1800"/>
              <a:t>Assignments (3)</a:t>
            </a:r>
            <a:endParaRPr sz="1800"/>
          </a:p>
          <a:p>
            <a:pPr indent="-342900" lvl="0" marL="457200" rtl="0" algn="l">
              <a:spcBef>
                <a:spcPts val="0"/>
              </a:spcBef>
              <a:spcAft>
                <a:spcPts val="0"/>
              </a:spcAft>
              <a:buSzPts val="1800"/>
              <a:buChar char="●"/>
            </a:pPr>
            <a:r>
              <a:rPr lang="en" sz="1800"/>
              <a:t>Resources </a:t>
            </a:r>
            <a:endParaRPr sz="1800"/>
          </a:p>
          <a:p>
            <a:pPr indent="-342900" lvl="1" marL="914400" rtl="0" algn="l">
              <a:spcBef>
                <a:spcPts val="0"/>
              </a:spcBef>
              <a:spcAft>
                <a:spcPts val="0"/>
              </a:spcAft>
              <a:buClr>
                <a:srgbClr val="0942A1"/>
              </a:buClr>
              <a:buSzPts val="1800"/>
              <a:buChar char="○"/>
            </a:pPr>
            <a:r>
              <a:rPr lang="en" sz="1800" u="sng">
                <a:solidFill>
                  <a:srgbClr val="0942A1"/>
                </a:solidFill>
                <a:hlinkClick r:id="rId3">
                  <a:extLst>
                    <a:ext uri="{A12FA001-AC4F-418D-AE19-62706E023703}">
                      <ahyp:hlinkClr val="tx"/>
                    </a:ext>
                  </a:extLst>
                </a:hlinkClick>
              </a:rPr>
              <a:t>Github</a:t>
            </a:r>
            <a:endParaRPr sz="1800">
              <a:solidFill>
                <a:srgbClr val="0942A1"/>
              </a:solidFill>
            </a:endParaRPr>
          </a:p>
          <a:p>
            <a:pPr indent="-342900" lvl="1" marL="914400" rtl="0" algn="l">
              <a:spcBef>
                <a:spcPts val="0"/>
              </a:spcBef>
              <a:spcAft>
                <a:spcPts val="0"/>
              </a:spcAft>
              <a:buClr>
                <a:srgbClr val="0942A1"/>
              </a:buClr>
              <a:buSzPts val="1800"/>
              <a:buChar char="○"/>
            </a:pPr>
            <a:r>
              <a:rPr lang="en" sz="1800" u="sng">
                <a:solidFill>
                  <a:srgbClr val="0942A1"/>
                </a:solidFill>
                <a:hlinkClick r:id="rId4">
                  <a:extLst>
                    <a:ext uri="{A12FA001-AC4F-418D-AE19-62706E023703}">
                      <ahyp:hlinkClr val="tx"/>
                    </a:ext>
                  </a:extLst>
                </a:hlinkClick>
              </a:rPr>
              <a:t>Assignments</a:t>
            </a:r>
            <a:endParaRPr sz="1800">
              <a:solidFill>
                <a:srgbClr val="0942A1"/>
              </a:solidFill>
            </a:endParaRPr>
          </a:p>
          <a:p>
            <a:pPr indent="-342900" lvl="0" marL="457200" rtl="0" algn="l">
              <a:spcBef>
                <a:spcPts val="0"/>
              </a:spcBef>
              <a:spcAft>
                <a:spcPts val="0"/>
              </a:spcAft>
              <a:buSzPts val="1800"/>
              <a:buChar char="●"/>
            </a:pPr>
            <a:r>
              <a:rPr lang="en" sz="1800"/>
              <a:t>The only book I recommend - </a:t>
            </a:r>
            <a:r>
              <a:rPr lang="en" sz="1800" u="sng">
                <a:solidFill>
                  <a:srgbClr val="0942A1"/>
                </a:solidFill>
                <a:hlinkClick r:id="rId5">
                  <a:extLst>
                    <a:ext uri="{A12FA001-AC4F-418D-AE19-62706E023703}">
                      <ahyp:hlinkClr val="tx"/>
                    </a:ext>
                  </a:extLst>
                </a:hlinkClick>
              </a:rPr>
              <a:t>here</a:t>
            </a:r>
            <a:endParaRPr sz="1800">
              <a:solidFill>
                <a:srgbClr val="0942A1"/>
              </a:solidFill>
            </a:endParaRPr>
          </a:p>
          <a:p>
            <a:pPr indent="-342900" lvl="0" marL="457200" rtl="0" algn="l">
              <a:spcBef>
                <a:spcPts val="0"/>
              </a:spcBef>
              <a:spcAft>
                <a:spcPts val="0"/>
              </a:spcAft>
              <a:buSzPts val="1800"/>
              <a:buChar char="●"/>
            </a:pPr>
            <a:r>
              <a:rPr lang="en" sz="1800"/>
              <a:t>If you want to be in this field</a:t>
            </a:r>
            <a:endParaRPr sz="1800"/>
          </a:p>
          <a:p>
            <a:pPr indent="-342900" lvl="1" marL="914400" rtl="0" algn="l">
              <a:spcBef>
                <a:spcPts val="0"/>
              </a:spcBef>
              <a:spcAft>
                <a:spcPts val="0"/>
              </a:spcAft>
              <a:buSzPts val="1800"/>
              <a:buChar char="○"/>
            </a:pPr>
            <a:r>
              <a:rPr lang="en" sz="1800"/>
              <a:t>“Learn how to learn”</a:t>
            </a:r>
            <a:endParaRPr sz="1800"/>
          </a:p>
          <a:p>
            <a:pPr indent="-342900" lvl="0" marL="457200" rtl="0" algn="l">
              <a:spcBef>
                <a:spcPts val="0"/>
              </a:spcBef>
              <a:spcAft>
                <a:spcPts val="0"/>
              </a:spcAft>
              <a:buSzPts val="1800"/>
              <a:buChar char="●"/>
            </a:pPr>
            <a:r>
              <a:rPr lang="en" sz="1800"/>
              <a:t>Podcasts I recommend -</a:t>
            </a:r>
            <a:r>
              <a:rPr lang="en" sz="1800">
                <a:solidFill>
                  <a:srgbClr val="0942A1"/>
                </a:solidFill>
              </a:rPr>
              <a:t> </a:t>
            </a:r>
            <a:r>
              <a:rPr lang="en" sz="1800" u="sng">
                <a:solidFill>
                  <a:srgbClr val="0942A1"/>
                </a:solidFill>
                <a:hlinkClick r:id="rId6">
                  <a:extLst>
                    <a:ext uri="{A12FA001-AC4F-418D-AE19-62706E023703}">
                      <ahyp:hlinkClr val="tx"/>
                    </a:ext>
                  </a:extLst>
                </a:hlinkClick>
              </a:rPr>
              <a:t>Ilya</a:t>
            </a:r>
            <a:r>
              <a:rPr lang="en" sz="1800">
                <a:solidFill>
                  <a:srgbClr val="0942A1"/>
                </a:solidFill>
              </a:rPr>
              <a:t>, </a:t>
            </a:r>
            <a:r>
              <a:rPr lang="en" sz="1800" u="sng">
                <a:solidFill>
                  <a:srgbClr val="0942A1"/>
                </a:solidFill>
                <a:hlinkClick r:id="rId7">
                  <a:extLst>
                    <a:ext uri="{A12FA001-AC4F-418D-AE19-62706E023703}">
                      <ahyp:hlinkClr val="tx"/>
                    </a:ext>
                  </a:extLst>
                </a:hlinkClick>
              </a:rPr>
              <a:t>Karpathy</a:t>
            </a:r>
            <a:r>
              <a:rPr lang="en" sz="1800">
                <a:solidFill>
                  <a:srgbClr val="0942A1"/>
                </a:solidFill>
              </a:rPr>
              <a:t>, </a:t>
            </a:r>
            <a:r>
              <a:rPr lang="en" sz="1800" u="sng">
                <a:solidFill>
                  <a:srgbClr val="0942A1"/>
                </a:solidFill>
                <a:hlinkClick r:id="rId8">
                  <a:extLst>
                    <a:ext uri="{A12FA001-AC4F-418D-AE19-62706E023703}">
                      <ahyp:hlinkClr val="tx"/>
                    </a:ext>
                  </a:extLst>
                </a:hlinkClick>
              </a:rPr>
              <a:t>Anthropic team</a:t>
            </a:r>
            <a:endParaRPr sz="1800">
              <a:solidFill>
                <a:srgbClr val="0942A1"/>
              </a:solidFill>
            </a:endParaRPr>
          </a:p>
          <a:p>
            <a:pPr indent="0" lvl="0" marL="0" rtl="0" algn="l">
              <a:spcBef>
                <a:spcPts val="0"/>
              </a:spcBef>
              <a:spcAft>
                <a:spcPts val="0"/>
              </a:spcAft>
              <a:buNone/>
            </a:pPr>
            <a:r>
              <a:t/>
            </a:r>
            <a:endParaRPr sz="1800"/>
          </a:p>
          <a:p>
            <a:pPr indent="0" lvl="0" marL="457200" rtl="0" algn="l">
              <a:spcBef>
                <a:spcPts val="0"/>
              </a:spcBef>
              <a:spcAft>
                <a:spcPts val="0"/>
              </a:spcAft>
              <a:buNone/>
            </a:pPr>
            <a:r>
              <a:t/>
            </a:r>
            <a:endParaRPr b="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9"/>
          <p:cNvSpPr txBox="1"/>
          <p:nvPr>
            <p:ph type="title"/>
          </p:nvPr>
        </p:nvSpPr>
        <p:spPr>
          <a:xfrm>
            <a:off x="311700" y="45720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Tasks Performed by NLP Systems</a:t>
            </a:r>
            <a:endParaRPr sz="2800">
              <a:latin typeface="Playfair Display"/>
              <a:ea typeface="Playfair Display"/>
              <a:cs typeface="Playfair Display"/>
              <a:sym typeface="Playfair Display"/>
            </a:endParaRPr>
          </a:p>
        </p:txBody>
      </p:sp>
      <p:sp>
        <p:nvSpPr>
          <p:cNvPr id="432" name="Google Shape;432;p59"/>
          <p:cNvSpPr txBox="1"/>
          <p:nvPr>
            <p:ph idx="1" type="body"/>
          </p:nvPr>
        </p:nvSpPr>
        <p:spPr>
          <a:xfrm>
            <a:off x="311700" y="1152475"/>
            <a:ext cx="8520600" cy="9801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500"/>
              <a:t>Many tasks involve an input </a:t>
            </a:r>
            <a:r>
              <a:rPr lang="en" sz="2500">
                <a:solidFill>
                  <a:srgbClr val="6AA84F"/>
                </a:solidFill>
              </a:rPr>
              <a:t>x ∈ 𝒳</a:t>
            </a:r>
            <a:r>
              <a:rPr lang="en" sz="2500">
                <a:solidFill>
                  <a:srgbClr val="B6D7A8"/>
                </a:solidFill>
              </a:rPr>
              <a:t> </a:t>
            </a:r>
            <a:r>
              <a:rPr lang="en" sz="2500"/>
              <a:t>and an output </a:t>
            </a:r>
            <a:r>
              <a:rPr lang="en" sz="2500">
                <a:solidFill>
                  <a:srgbClr val="CC0000"/>
                </a:solidFill>
              </a:rPr>
              <a:t>y ∈ 𝒴,     </a:t>
            </a:r>
            <a:r>
              <a:rPr lang="en" sz="2500"/>
              <a:t>where </a:t>
            </a:r>
            <a:r>
              <a:rPr lang="en" sz="2500">
                <a:solidFill>
                  <a:srgbClr val="93C47D"/>
                </a:solidFill>
              </a:rPr>
              <a:t>x</a:t>
            </a:r>
            <a:r>
              <a:rPr lang="en" sz="2500"/>
              <a:t> and/or </a:t>
            </a:r>
            <a:r>
              <a:rPr lang="en" sz="2500">
                <a:solidFill>
                  <a:srgbClr val="CC0000"/>
                </a:solidFill>
              </a:rPr>
              <a:t>y</a:t>
            </a:r>
            <a:r>
              <a:rPr lang="en" sz="2500"/>
              <a:t> might involve language.</a:t>
            </a:r>
            <a:endParaRPr sz="2500"/>
          </a:p>
        </p:txBody>
      </p:sp>
      <p:graphicFrame>
        <p:nvGraphicFramePr>
          <p:cNvPr id="433" name="Google Shape;433;p59"/>
          <p:cNvGraphicFramePr/>
          <p:nvPr/>
        </p:nvGraphicFramePr>
        <p:xfrm>
          <a:off x="367688" y="2798565"/>
          <a:ext cx="3000000" cy="3000000"/>
        </p:xfrm>
        <a:graphic>
          <a:graphicData uri="http://schemas.openxmlformats.org/drawingml/2006/table">
            <a:tbl>
              <a:tblPr>
                <a:noFill/>
                <a:tableStyleId>{1F55DD4D-FA40-4CA0-9EF8-797922C86B7E}</a:tableStyleId>
              </a:tblPr>
              <a:tblGrid>
                <a:gridCol w="2893100"/>
                <a:gridCol w="2893100"/>
                <a:gridCol w="2734400"/>
              </a:tblGrid>
              <a:tr h="369675">
                <a:tc>
                  <a:txBody>
                    <a:bodyPr/>
                    <a:lstStyle/>
                    <a:p>
                      <a:pPr indent="0" lvl="0" marL="0" rtl="0" algn="ctr">
                        <a:spcBef>
                          <a:spcPts val="0"/>
                        </a:spcBef>
                        <a:spcAft>
                          <a:spcPts val="0"/>
                        </a:spcAft>
                        <a:buNone/>
                      </a:pPr>
                      <a:r>
                        <a:rPr lang="en">
                          <a:solidFill>
                            <a:srgbClr val="6AA84F"/>
                          </a:solidFill>
                        </a:rPr>
                        <a:t>Text</a:t>
                      </a:r>
                      <a:endParaRPr>
                        <a:solidFill>
                          <a:srgbClr val="6AA84F"/>
                        </a:solidFill>
                      </a:endParaRPr>
                    </a:p>
                  </a:txBody>
                  <a:tcPr marT="91425" marB="91425" marR="91425" marL="91425" anchor="ctr">
                    <a:noFill/>
                  </a:tcPr>
                </a:tc>
                <a:tc>
                  <a:txBody>
                    <a:bodyPr/>
                    <a:lstStyle/>
                    <a:p>
                      <a:pPr indent="0" lvl="0" marL="0" rtl="0" algn="ctr">
                        <a:spcBef>
                          <a:spcPts val="0"/>
                        </a:spcBef>
                        <a:spcAft>
                          <a:spcPts val="0"/>
                        </a:spcAft>
                        <a:buNone/>
                      </a:pPr>
                      <a:r>
                        <a:rPr lang="en">
                          <a:solidFill>
                            <a:srgbClr val="CC0000"/>
                          </a:solidFill>
                        </a:rPr>
                        <a:t>Label</a:t>
                      </a:r>
                      <a:endParaRPr>
                        <a:solidFill>
                          <a:srgbClr val="CC0000"/>
                        </a:solidFill>
                      </a:endParaRPr>
                    </a:p>
                  </a:txBody>
                  <a:tcPr marT="91425" marB="91425" marR="91425" marL="91425" anchor="ctr">
                    <a:noFill/>
                  </a:tcPr>
                </a:tc>
                <a:tc>
                  <a:txBody>
                    <a:bodyPr/>
                    <a:lstStyle/>
                    <a:p>
                      <a:pPr indent="0" lvl="0" marL="0" rtl="0" algn="ctr">
                        <a:spcBef>
                          <a:spcPts val="0"/>
                        </a:spcBef>
                        <a:spcAft>
                          <a:spcPts val="0"/>
                        </a:spcAft>
                        <a:buNone/>
                      </a:pPr>
                      <a:r>
                        <a:rPr lang="en">
                          <a:solidFill>
                            <a:srgbClr val="0B5394"/>
                          </a:solidFill>
                        </a:rPr>
                        <a:t>Text Classification</a:t>
                      </a:r>
                      <a:endParaRPr>
                        <a:solidFill>
                          <a:srgbClr val="0B5394"/>
                        </a:solidFill>
                      </a:endParaRPr>
                    </a:p>
                  </a:txBody>
                  <a:tcPr marT="91425" marB="91425" marR="91425" marL="91425" anchor="ctr">
                    <a:noFill/>
                  </a:tcPr>
                </a:tc>
              </a:tr>
            </a:tbl>
          </a:graphicData>
        </a:graphic>
      </p:graphicFrame>
      <p:graphicFrame>
        <p:nvGraphicFramePr>
          <p:cNvPr id="434" name="Google Shape;434;p59"/>
          <p:cNvGraphicFramePr/>
          <p:nvPr/>
        </p:nvGraphicFramePr>
        <p:xfrm>
          <a:off x="367688" y="2255125"/>
          <a:ext cx="3000000" cy="3000000"/>
        </p:xfrm>
        <a:graphic>
          <a:graphicData uri="http://schemas.openxmlformats.org/drawingml/2006/table">
            <a:tbl>
              <a:tblPr>
                <a:noFill/>
                <a:tableStyleId>{1F55DD4D-FA40-4CA0-9EF8-797922C86B7E}</a:tableStyleId>
              </a:tblPr>
              <a:tblGrid>
                <a:gridCol w="2893100"/>
                <a:gridCol w="2893100"/>
                <a:gridCol w="2734400"/>
              </a:tblGrid>
              <a:tr h="487900">
                <a:tc>
                  <a:txBody>
                    <a:bodyPr/>
                    <a:lstStyle/>
                    <a:p>
                      <a:pPr indent="0" lvl="0" marL="0" rtl="0" algn="ctr">
                        <a:spcBef>
                          <a:spcPts val="0"/>
                        </a:spcBef>
                        <a:spcAft>
                          <a:spcPts val="0"/>
                        </a:spcAft>
                        <a:buNone/>
                      </a:pPr>
                      <a:r>
                        <a:rPr b="1" lang="en" sz="1700">
                          <a:solidFill>
                            <a:srgbClr val="6AA84F"/>
                          </a:solidFill>
                        </a:rPr>
                        <a:t>Input x</a:t>
                      </a:r>
                      <a:endParaRPr b="1" sz="1700">
                        <a:solidFill>
                          <a:srgbClr val="6AA84F"/>
                        </a:solidFill>
                      </a:endParaRPr>
                    </a:p>
                  </a:txBody>
                  <a:tcPr marT="91425" marB="91425" marR="91425" marL="91425" anchor="ctr">
                    <a:noFill/>
                  </a:tcPr>
                </a:tc>
                <a:tc>
                  <a:txBody>
                    <a:bodyPr/>
                    <a:lstStyle/>
                    <a:p>
                      <a:pPr indent="0" lvl="0" marL="0" rtl="0" algn="ctr">
                        <a:spcBef>
                          <a:spcPts val="0"/>
                        </a:spcBef>
                        <a:spcAft>
                          <a:spcPts val="0"/>
                        </a:spcAft>
                        <a:buNone/>
                      </a:pPr>
                      <a:r>
                        <a:rPr b="1" lang="en" sz="1700">
                          <a:solidFill>
                            <a:srgbClr val="CC0000"/>
                          </a:solidFill>
                        </a:rPr>
                        <a:t>Output y</a:t>
                      </a:r>
                      <a:endParaRPr b="1" sz="1700">
                        <a:solidFill>
                          <a:srgbClr val="CC0000"/>
                        </a:solidFill>
                      </a:endParaRPr>
                    </a:p>
                  </a:txBody>
                  <a:tcPr marT="91425" marB="91425" marR="91425" marL="91425" anchor="ctr">
                    <a:noFill/>
                  </a:tcPr>
                </a:tc>
                <a:tc>
                  <a:txBody>
                    <a:bodyPr/>
                    <a:lstStyle/>
                    <a:p>
                      <a:pPr indent="0" lvl="0" marL="0" rtl="0" algn="ctr">
                        <a:spcBef>
                          <a:spcPts val="0"/>
                        </a:spcBef>
                        <a:spcAft>
                          <a:spcPts val="0"/>
                        </a:spcAft>
                        <a:buNone/>
                      </a:pPr>
                      <a:r>
                        <a:rPr b="1" lang="en" sz="1700">
                          <a:solidFill>
                            <a:srgbClr val="0B5394"/>
                          </a:solidFill>
                        </a:rPr>
                        <a:t>Task</a:t>
                      </a:r>
                      <a:endParaRPr b="1" sz="1700">
                        <a:solidFill>
                          <a:srgbClr val="0B5394"/>
                        </a:solidFill>
                      </a:endParaRPr>
                    </a:p>
                  </a:txBody>
                  <a:tcPr marT="91425" marB="91425" marR="91425" marL="91425" anchor="ctr">
                    <a:noFill/>
                  </a:tcPr>
                </a:tc>
              </a:tr>
            </a:tbl>
          </a:graphicData>
        </a:graphic>
      </p:graphicFrame>
      <p:graphicFrame>
        <p:nvGraphicFramePr>
          <p:cNvPr id="435" name="Google Shape;435;p59"/>
          <p:cNvGraphicFramePr/>
          <p:nvPr/>
        </p:nvGraphicFramePr>
        <p:xfrm>
          <a:off x="367688" y="3250305"/>
          <a:ext cx="3000000" cy="3000000"/>
        </p:xfrm>
        <a:graphic>
          <a:graphicData uri="http://schemas.openxmlformats.org/drawingml/2006/table">
            <a:tbl>
              <a:tblPr>
                <a:noFill/>
                <a:tableStyleId>{1F55DD4D-FA40-4CA0-9EF8-797922C86B7E}</a:tableStyleId>
              </a:tblPr>
              <a:tblGrid>
                <a:gridCol w="2893100"/>
                <a:gridCol w="2893100"/>
                <a:gridCol w="2734400"/>
              </a:tblGrid>
              <a:tr h="396200">
                <a:tc>
                  <a:txBody>
                    <a:bodyPr/>
                    <a:lstStyle/>
                    <a:p>
                      <a:pPr indent="0" lvl="0" marL="0" rtl="0" algn="ctr">
                        <a:spcBef>
                          <a:spcPts val="0"/>
                        </a:spcBef>
                        <a:spcAft>
                          <a:spcPts val="0"/>
                        </a:spcAft>
                        <a:buNone/>
                      </a:pPr>
                      <a:r>
                        <a:rPr lang="en">
                          <a:solidFill>
                            <a:srgbClr val="6AA84F"/>
                          </a:solidFill>
                        </a:rPr>
                        <a:t>Text</a:t>
                      </a:r>
                      <a:endParaRPr>
                        <a:solidFill>
                          <a:srgbClr val="6AA84F"/>
                        </a:solidFill>
                      </a:endParaRPr>
                    </a:p>
                  </a:txBody>
                  <a:tcPr marT="91425" marB="91425" marR="91425" marL="91425" anchor="ctr">
                    <a:noFill/>
                  </a:tcPr>
                </a:tc>
                <a:tc>
                  <a:txBody>
                    <a:bodyPr/>
                    <a:lstStyle/>
                    <a:p>
                      <a:pPr indent="0" lvl="0" marL="0" rtl="0" algn="ctr">
                        <a:spcBef>
                          <a:spcPts val="0"/>
                        </a:spcBef>
                        <a:spcAft>
                          <a:spcPts val="0"/>
                        </a:spcAft>
                        <a:buNone/>
                      </a:pPr>
                      <a:r>
                        <a:rPr lang="en">
                          <a:solidFill>
                            <a:srgbClr val="CC0000"/>
                          </a:solidFill>
                        </a:rPr>
                        <a:t>Text in other language</a:t>
                      </a:r>
                      <a:endParaRPr>
                        <a:solidFill>
                          <a:srgbClr val="CC0000"/>
                        </a:solidFill>
                      </a:endParaRPr>
                    </a:p>
                  </a:txBody>
                  <a:tcPr marT="91425" marB="91425" marR="91425" marL="91425" anchor="ctr">
                    <a:noFill/>
                  </a:tcPr>
                </a:tc>
                <a:tc>
                  <a:txBody>
                    <a:bodyPr/>
                    <a:lstStyle/>
                    <a:p>
                      <a:pPr indent="0" lvl="0" marL="0" rtl="0" algn="ctr">
                        <a:spcBef>
                          <a:spcPts val="0"/>
                        </a:spcBef>
                        <a:spcAft>
                          <a:spcPts val="0"/>
                        </a:spcAft>
                        <a:buNone/>
                      </a:pPr>
                      <a:r>
                        <a:rPr lang="en">
                          <a:solidFill>
                            <a:srgbClr val="0B5394"/>
                          </a:solidFill>
                        </a:rPr>
                        <a:t>Translation</a:t>
                      </a:r>
                      <a:endParaRPr>
                        <a:solidFill>
                          <a:srgbClr val="0B5394"/>
                        </a:solidFill>
                      </a:endParaRPr>
                    </a:p>
                  </a:txBody>
                  <a:tcPr marT="91425" marB="91425" marR="91425" marL="91425" anchor="ctr">
                    <a:noFill/>
                  </a:tcPr>
                </a:tc>
              </a:tr>
            </a:tbl>
          </a:graphicData>
        </a:graphic>
      </p:graphicFrame>
      <p:graphicFrame>
        <p:nvGraphicFramePr>
          <p:cNvPr id="436" name="Google Shape;436;p59"/>
          <p:cNvGraphicFramePr/>
          <p:nvPr/>
        </p:nvGraphicFramePr>
        <p:xfrm>
          <a:off x="367688" y="3702045"/>
          <a:ext cx="3000000" cy="3000000"/>
        </p:xfrm>
        <a:graphic>
          <a:graphicData uri="http://schemas.openxmlformats.org/drawingml/2006/table">
            <a:tbl>
              <a:tblPr>
                <a:noFill/>
                <a:tableStyleId>{1F55DD4D-FA40-4CA0-9EF8-797922C86B7E}</a:tableStyleId>
              </a:tblPr>
              <a:tblGrid>
                <a:gridCol w="2893100"/>
                <a:gridCol w="2893100"/>
                <a:gridCol w="2734400"/>
              </a:tblGrid>
              <a:tr h="396200">
                <a:tc>
                  <a:txBody>
                    <a:bodyPr/>
                    <a:lstStyle/>
                    <a:p>
                      <a:pPr indent="0" lvl="0" marL="0" rtl="0" algn="ctr">
                        <a:spcBef>
                          <a:spcPts val="0"/>
                        </a:spcBef>
                        <a:spcAft>
                          <a:spcPts val="0"/>
                        </a:spcAft>
                        <a:buNone/>
                      </a:pPr>
                      <a:r>
                        <a:rPr lang="en">
                          <a:solidFill>
                            <a:srgbClr val="6AA84F"/>
                          </a:solidFill>
                        </a:rPr>
                        <a:t>Image</a:t>
                      </a:r>
                      <a:endParaRPr>
                        <a:solidFill>
                          <a:srgbClr val="6AA84F"/>
                        </a:solidFill>
                      </a:endParaRPr>
                    </a:p>
                  </a:txBody>
                  <a:tcPr marT="91425" marB="91425" marR="91425" marL="91425" anchor="ctr">
                    <a:noFill/>
                  </a:tcPr>
                </a:tc>
                <a:tc>
                  <a:txBody>
                    <a:bodyPr/>
                    <a:lstStyle/>
                    <a:p>
                      <a:pPr indent="0" lvl="0" marL="0" rtl="0" algn="ctr">
                        <a:spcBef>
                          <a:spcPts val="0"/>
                        </a:spcBef>
                        <a:spcAft>
                          <a:spcPts val="0"/>
                        </a:spcAft>
                        <a:buNone/>
                      </a:pPr>
                      <a:r>
                        <a:rPr lang="en">
                          <a:solidFill>
                            <a:srgbClr val="CC0000"/>
                          </a:solidFill>
                        </a:rPr>
                        <a:t>Text</a:t>
                      </a:r>
                      <a:endParaRPr>
                        <a:solidFill>
                          <a:srgbClr val="CC0000"/>
                        </a:solidFill>
                      </a:endParaRPr>
                    </a:p>
                  </a:txBody>
                  <a:tcPr marT="91425" marB="91425" marR="91425" marL="91425" anchor="ctr">
                    <a:noFill/>
                  </a:tcPr>
                </a:tc>
                <a:tc>
                  <a:txBody>
                    <a:bodyPr/>
                    <a:lstStyle/>
                    <a:p>
                      <a:pPr indent="0" lvl="0" marL="0" rtl="0" algn="ctr">
                        <a:spcBef>
                          <a:spcPts val="0"/>
                        </a:spcBef>
                        <a:spcAft>
                          <a:spcPts val="0"/>
                        </a:spcAft>
                        <a:buNone/>
                      </a:pPr>
                      <a:r>
                        <a:rPr lang="en">
                          <a:solidFill>
                            <a:srgbClr val="0B5394"/>
                          </a:solidFill>
                        </a:rPr>
                        <a:t>Image Captioning</a:t>
                      </a:r>
                      <a:endParaRPr>
                        <a:solidFill>
                          <a:srgbClr val="0B5394"/>
                        </a:solidFill>
                      </a:endParaRPr>
                    </a:p>
                  </a:txBody>
                  <a:tcPr marT="91425" marB="91425" marR="91425" marL="91425" anchor="ctr">
                    <a:noFill/>
                  </a:tcPr>
                </a:tc>
              </a:tr>
            </a:tbl>
          </a:graphicData>
        </a:graphic>
      </p:graphicFrame>
      <p:graphicFrame>
        <p:nvGraphicFramePr>
          <p:cNvPr id="437" name="Google Shape;437;p59"/>
          <p:cNvGraphicFramePr/>
          <p:nvPr/>
        </p:nvGraphicFramePr>
        <p:xfrm>
          <a:off x="367688" y="4153785"/>
          <a:ext cx="3000000" cy="3000000"/>
        </p:xfrm>
        <a:graphic>
          <a:graphicData uri="http://schemas.openxmlformats.org/drawingml/2006/table">
            <a:tbl>
              <a:tblPr>
                <a:noFill/>
                <a:tableStyleId>{1F55DD4D-FA40-4CA0-9EF8-797922C86B7E}</a:tableStyleId>
              </a:tblPr>
              <a:tblGrid>
                <a:gridCol w="2893100"/>
                <a:gridCol w="2893100"/>
                <a:gridCol w="2734400"/>
              </a:tblGrid>
              <a:tr h="288275">
                <a:tc>
                  <a:txBody>
                    <a:bodyPr/>
                    <a:lstStyle/>
                    <a:p>
                      <a:pPr indent="0" lvl="0" marL="0" rtl="0" algn="ctr">
                        <a:spcBef>
                          <a:spcPts val="0"/>
                        </a:spcBef>
                        <a:spcAft>
                          <a:spcPts val="0"/>
                        </a:spcAft>
                        <a:buNone/>
                      </a:pPr>
                      <a:r>
                        <a:rPr lang="en">
                          <a:solidFill>
                            <a:srgbClr val="6AA84F"/>
                          </a:solidFill>
                        </a:rPr>
                        <a:t>Search Query</a:t>
                      </a:r>
                      <a:endParaRPr>
                        <a:solidFill>
                          <a:srgbClr val="6AA84F"/>
                        </a:solidFill>
                      </a:endParaRPr>
                    </a:p>
                  </a:txBody>
                  <a:tcPr marT="91425" marB="91425" marR="91425" marL="91425" anchor="ctr">
                    <a:noFill/>
                  </a:tcPr>
                </a:tc>
                <a:tc>
                  <a:txBody>
                    <a:bodyPr/>
                    <a:lstStyle/>
                    <a:p>
                      <a:pPr indent="0" lvl="0" marL="0" rtl="0" algn="ctr">
                        <a:spcBef>
                          <a:spcPts val="0"/>
                        </a:spcBef>
                        <a:spcAft>
                          <a:spcPts val="0"/>
                        </a:spcAft>
                        <a:buNone/>
                      </a:pPr>
                      <a:r>
                        <a:rPr lang="en">
                          <a:solidFill>
                            <a:srgbClr val="CC0000"/>
                          </a:solidFill>
                        </a:rPr>
                        <a:t>List of documents/ webpages</a:t>
                      </a:r>
                      <a:endParaRPr>
                        <a:solidFill>
                          <a:srgbClr val="CC0000"/>
                        </a:solidFill>
                      </a:endParaRPr>
                    </a:p>
                  </a:txBody>
                  <a:tcPr marT="91425" marB="91425" marR="91425" marL="91425" anchor="ctr">
                    <a:noFill/>
                  </a:tcPr>
                </a:tc>
                <a:tc>
                  <a:txBody>
                    <a:bodyPr/>
                    <a:lstStyle/>
                    <a:p>
                      <a:pPr indent="0" lvl="0" marL="0" rtl="0" algn="ctr">
                        <a:spcBef>
                          <a:spcPts val="0"/>
                        </a:spcBef>
                        <a:spcAft>
                          <a:spcPts val="0"/>
                        </a:spcAft>
                        <a:buNone/>
                      </a:pPr>
                      <a:r>
                        <a:rPr lang="en">
                          <a:solidFill>
                            <a:srgbClr val="0B5394"/>
                          </a:solidFill>
                        </a:rPr>
                        <a:t>Retrieval</a:t>
                      </a:r>
                      <a:endParaRPr>
                        <a:solidFill>
                          <a:srgbClr val="0B5394"/>
                        </a:solidFill>
                      </a:endParaRPr>
                    </a:p>
                  </a:txBody>
                  <a:tcPr marT="91425" marB="91425" marR="91425" marL="91425" anchor="ctr">
                    <a:noFill/>
                  </a:tcPr>
                </a:tc>
              </a:tr>
            </a:tbl>
          </a:graphicData>
        </a:graphic>
      </p:graphicFrame>
      <p:graphicFrame>
        <p:nvGraphicFramePr>
          <p:cNvPr id="438" name="Google Shape;438;p59"/>
          <p:cNvGraphicFramePr/>
          <p:nvPr/>
        </p:nvGraphicFramePr>
        <p:xfrm>
          <a:off x="367688" y="4605525"/>
          <a:ext cx="3000000" cy="3000000"/>
        </p:xfrm>
        <a:graphic>
          <a:graphicData uri="http://schemas.openxmlformats.org/drawingml/2006/table">
            <a:tbl>
              <a:tblPr>
                <a:noFill/>
                <a:tableStyleId>{1F55DD4D-FA40-4CA0-9EF8-797922C86B7E}</a:tableStyleId>
              </a:tblPr>
              <a:tblGrid>
                <a:gridCol w="2893100"/>
                <a:gridCol w="2893100"/>
                <a:gridCol w="2734400"/>
              </a:tblGrid>
              <a:tr h="469175">
                <a:tc>
                  <a:txBody>
                    <a:bodyPr/>
                    <a:lstStyle/>
                    <a:p>
                      <a:pPr indent="0" lvl="0" marL="0" rtl="0" algn="ctr">
                        <a:spcBef>
                          <a:spcPts val="0"/>
                        </a:spcBef>
                        <a:spcAft>
                          <a:spcPts val="0"/>
                        </a:spcAft>
                        <a:buNone/>
                      </a:pPr>
                      <a:r>
                        <a:rPr lang="en">
                          <a:solidFill>
                            <a:srgbClr val="6AA84F"/>
                          </a:solidFill>
                        </a:rPr>
                        <a:t>State of an environment</a:t>
                      </a:r>
                      <a:endParaRPr>
                        <a:solidFill>
                          <a:srgbClr val="6AA84F"/>
                        </a:solidFill>
                      </a:endParaRPr>
                    </a:p>
                  </a:txBody>
                  <a:tcPr marT="91425" marB="91425" marR="91425" marL="91425" anchor="ctr">
                    <a:noFill/>
                  </a:tcPr>
                </a:tc>
                <a:tc>
                  <a:txBody>
                    <a:bodyPr/>
                    <a:lstStyle/>
                    <a:p>
                      <a:pPr indent="0" lvl="0" marL="0" rtl="0" algn="ctr">
                        <a:spcBef>
                          <a:spcPts val="0"/>
                        </a:spcBef>
                        <a:spcAft>
                          <a:spcPts val="0"/>
                        </a:spcAft>
                        <a:buNone/>
                      </a:pPr>
                      <a:r>
                        <a:rPr lang="en">
                          <a:solidFill>
                            <a:srgbClr val="CC0000"/>
                          </a:solidFill>
                        </a:rPr>
                        <a:t>Action</a:t>
                      </a:r>
                      <a:endParaRPr>
                        <a:solidFill>
                          <a:srgbClr val="CC0000"/>
                        </a:solidFill>
                      </a:endParaRPr>
                    </a:p>
                  </a:txBody>
                  <a:tcPr marT="91425" marB="91425" marR="91425" marL="91425" anchor="ctr">
                    <a:noFill/>
                  </a:tcPr>
                </a:tc>
                <a:tc>
                  <a:txBody>
                    <a:bodyPr/>
                    <a:lstStyle/>
                    <a:p>
                      <a:pPr indent="0" lvl="0" marL="0" rtl="0" algn="ctr">
                        <a:spcBef>
                          <a:spcPts val="0"/>
                        </a:spcBef>
                        <a:spcAft>
                          <a:spcPts val="0"/>
                        </a:spcAft>
                        <a:buNone/>
                      </a:pPr>
                      <a:r>
                        <a:rPr lang="en">
                          <a:solidFill>
                            <a:srgbClr val="0B5394"/>
                          </a:solidFill>
                        </a:rPr>
                        <a:t>Decision making Agent Tasks</a:t>
                      </a:r>
                      <a:endParaRPr>
                        <a:solidFill>
                          <a:srgbClr val="0B5394"/>
                        </a:solidFill>
                      </a:endParaRPr>
                    </a:p>
                  </a:txBody>
                  <a:tcPr marT="91425" marB="91425" marR="91425" marL="91425" anchor="ctr">
                    <a:no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A Few Methods for Creating NLP Systems</a:t>
            </a:r>
            <a:endParaRPr sz="2800">
              <a:latin typeface="Playfair Display"/>
              <a:ea typeface="Playfair Display"/>
              <a:cs typeface="Playfair Display"/>
              <a:sym typeface="Playfair Display"/>
            </a:endParaRPr>
          </a:p>
        </p:txBody>
      </p:sp>
      <p:pic>
        <p:nvPicPr>
          <p:cNvPr id="444" name="Google Shape;444;p60"/>
          <p:cNvPicPr preferRelativeResize="0"/>
          <p:nvPr/>
        </p:nvPicPr>
        <p:blipFill>
          <a:blip r:embed="rId3">
            <a:alphaModFix/>
          </a:blip>
          <a:stretch>
            <a:fillRect/>
          </a:stretch>
        </p:blipFill>
        <p:spPr>
          <a:xfrm>
            <a:off x="4334650" y="1348925"/>
            <a:ext cx="4644899" cy="806725"/>
          </a:xfrm>
          <a:prstGeom prst="rect">
            <a:avLst/>
          </a:prstGeom>
          <a:noFill/>
          <a:ln>
            <a:noFill/>
          </a:ln>
        </p:spPr>
      </p:pic>
      <p:pic>
        <p:nvPicPr>
          <p:cNvPr id="445" name="Google Shape;445;p60"/>
          <p:cNvPicPr preferRelativeResize="0"/>
          <p:nvPr/>
        </p:nvPicPr>
        <p:blipFill>
          <a:blip r:embed="rId4">
            <a:alphaModFix/>
          </a:blip>
          <a:stretch>
            <a:fillRect/>
          </a:stretch>
        </p:blipFill>
        <p:spPr>
          <a:xfrm>
            <a:off x="4334650" y="2450900"/>
            <a:ext cx="4748497" cy="943900"/>
          </a:xfrm>
          <a:prstGeom prst="rect">
            <a:avLst/>
          </a:prstGeom>
          <a:noFill/>
          <a:ln>
            <a:noFill/>
          </a:ln>
        </p:spPr>
      </p:pic>
      <p:pic>
        <p:nvPicPr>
          <p:cNvPr id="446" name="Google Shape;446;p60"/>
          <p:cNvPicPr preferRelativeResize="0"/>
          <p:nvPr/>
        </p:nvPicPr>
        <p:blipFill>
          <a:blip r:embed="rId5">
            <a:alphaModFix/>
          </a:blip>
          <a:stretch>
            <a:fillRect/>
          </a:stretch>
        </p:blipFill>
        <p:spPr>
          <a:xfrm>
            <a:off x="4334650" y="3690050"/>
            <a:ext cx="4748500" cy="1118275"/>
          </a:xfrm>
          <a:prstGeom prst="rect">
            <a:avLst/>
          </a:prstGeom>
          <a:noFill/>
          <a:ln>
            <a:noFill/>
          </a:ln>
        </p:spPr>
      </p:pic>
      <p:sp>
        <p:nvSpPr>
          <p:cNvPr id="447" name="Google Shape;447;p60"/>
          <p:cNvSpPr/>
          <p:nvPr/>
        </p:nvSpPr>
        <p:spPr>
          <a:xfrm>
            <a:off x="522300" y="1348925"/>
            <a:ext cx="3615000" cy="8067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Lato"/>
                <a:ea typeface="Lato"/>
                <a:cs typeface="Lato"/>
                <a:sym typeface="Lato"/>
              </a:rPr>
              <a:t>Rules:</a:t>
            </a:r>
            <a:r>
              <a:rPr lang="en">
                <a:solidFill>
                  <a:schemeClr val="lt1"/>
                </a:solidFill>
                <a:latin typeface="Lato"/>
                <a:ea typeface="Lato"/>
                <a:cs typeface="Lato"/>
                <a:sym typeface="Lato"/>
              </a:rPr>
              <a:t> </a:t>
            </a:r>
            <a:endParaRPr>
              <a:solidFill>
                <a:schemeClr val="lt1"/>
              </a:solidFill>
              <a:latin typeface="Lato"/>
              <a:ea typeface="Lato"/>
              <a:cs typeface="Lato"/>
              <a:sym typeface="Lato"/>
            </a:endParaRPr>
          </a:p>
          <a:p>
            <a:pPr indent="0" lvl="0" marL="0" rtl="0" algn="ctr">
              <a:spcBef>
                <a:spcPts val="0"/>
              </a:spcBef>
              <a:spcAft>
                <a:spcPts val="0"/>
              </a:spcAft>
              <a:buNone/>
            </a:pPr>
            <a:r>
              <a:rPr lang="en">
                <a:solidFill>
                  <a:schemeClr val="lt1"/>
                </a:solidFill>
                <a:latin typeface="Lato"/>
                <a:ea typeface="Lato"/>
                <a:cs typeface="Lato"/>
                <a:sym typeface="Lato"/>
              </a:rPr>
              <a:t>Manual creation of rules</a:t>
            </a:r>
            <a:endParaRPr>
              <a:solidFill>
                <a:schemeClr val="lt1"/>
              </a:solidFill>
              <a:latin typeface="Lato"/>
              <a:ea typeface="Lato"/>
              <a:cs typeface="Lato"/>
              <a:sym typeface="Lato"/>
            </a:endParaRPr>
          </a:p>
        </p:txBody>
      </p:sp>
      <p:sp>
        <p:nvSpPr>
          <p:cNvPr id="448" name="Google Shape;448;p60"/>
          <p:cNvSpPr/>
          <p:nvPr/>
        </p:nvSpPr>
        <p:spPr>
          <a:xfrm>
            <a:off x="522300" y="2597381"/>
            <a:ext cx="3615000" cy="8067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Lato"/>
                <a:ea typeface="Lato"/>
                <a:cs typeface="Lato"/>
                <a:sym typeface="Lato"/>
              </a:rPr>
              <a:t>Supervised learning: </a:t>
            </a:r>
            <a:endParaRPr b="1">
              <a:solidFill>
                <a:schemeClr val="lt1"/>
              </a:solidFill>
              <a:latin typeface="Lato"/>
              <a:ea typeface="Lato"/>
              <a:cs typeface="Lato"/>
              <a:sym typeface="Lato"/>
            </a:endParaRPr>
          </a:p>
          <a:p>
            <a:pPr indent="0" lvl="0" marL="0" rtl="0" algn="ctr">
              <a:spcBef>
                <a:spcPts val="0"/>
              </a:spcBef>
              <a:spcAft>
                <a:spcPts val="0"/>
              </a:spcAft>
              <a:buNone/>
            </a:pPr>
            <a:r>
              <a:rPr lang="en">
                <a:solidFill>
                  <a:schemeClr val="lt1"/>
                </a:solidFill>
                <a:latin typeface="Lato"/>
                <a:ea typeface="Lato"/>
                <a:cs typeface="Lato"/>
                <a:sym typeface="Lato"/>
              </a:rPr>
              <a:t>Machine learning from data</a:t>
            </a:r>
            <a:endParaRPr>
              <a:solidFill>
                <a:schemeClr val="lt1"/>
              </a:solidFill>
              <a:latin typeface="Lato"/>
              <a:ea typeface="Lato"/>
              <a:cs typeface="Lato"/>
              <a:sym typeface="Lato"/>
            </a:endParaRPr>
          </a:p>
        </p:txBody>
      </p:sp>
      <p:sp>
        <p:nvSpPr>
          <p:cNvPr id="449" name="Google Shape;449;p60"/>
          <p:cNvSpPr/>
          <p:nvPr/>
        </p:nvSpPr>
        <p:spPr>
          <a:xfrm>
            <a:off x="522300" y="3845837"/>
            <a:ext cx="3615000" cy="806700"/>
          </a:xfrm>
          <a:prstGeom prst="roundRect">
            <a:avLst>
              <a:gd fmla="val 16667" name="adj"/>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Lato"/>
                <a:ea typeface="Lato"/>
                <a:cs typeface="Lato"/>
                <a:sym typeface="Lato"/>
              </a:rPr>
              <a:t>Reinforcement Learning:</a:t>
            </a:r>
            <a:endParaRPr b="1">
              <a:solidFill>
                <a:schemeClr val="lt1"/>
              </a:solidFill>
              <a:latin typeface="Lato"/>
              <a:ea typeface="Lato"/>
              <a:cs typeface="Lato"/>
              <a:sym typeface="Lato"/>
            </a:endParaRPr>
          </a:p>
          <a:p>
            <a:pPr indent="0" lvl="0" marL="0" rtl="0" algn="ctr">
              <a:spcBef>
                <a:spcPts val="0"/>
              </a:spcBef>
              <a:spcAft>
                <a:spcPts val="0"/>
              </a:spcAft>
              <a:buNone/>
            </a:pPr>
            <a:r>
              <a:rPr lang="en">
                <a:solidFill>
                  <a:schemeClr val="lt1"/>
                </a:solidFill>
                <a:latin typeface="Lato"/>
                <a:ea typeface="Lato"/>
                <a:cs typeface="Lato"/>
                <a:sym typeface="Lato"/>
              </a:rPr>
              <a:t> Learning to maximize reward by interacting with an environment</a:t>
            </a:r>
            <a:endParaRPr>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Data Requirements for System Building</a:t>
            </a:r>
            <a:endParaRPr sz="2800">
              <a:latin typeface="Playfair Display"/>
              <a:ea typeface="Playfair Display"/>
              <a:cs typeface="Playfair Display"/>
              <a:sym typeface="Playfair Display"/>
            </a:endParaRPr>
          </a:p>
        </p:txBody>
      </p:sp>
      <p:sp>
        <p:nvSpPr>
          <p:cNvPr id="455" name="Google Shape;455;p61"/>
          <p:cNvSpPr txBox="1"/>
          <p:nvPr>
            <p:ph idx="1" type="body"/>
          </p:nvPr>
        </p:nvSpPr>
        <p:spPr>
          <a:xfrm>
            <a:off x="311700" y="1061650"/>
            <a:ext cx="8520600" cy="3779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Rules/prompting based on intuition:</a:t>
            </a:r>
            <a:endParaRPr b="1" sz="1800"/>
          </a:p>
          <a:p>
            <a:pPr indent="0" lvl="0" marL="457200" rtl="0" algn="l">
              <a:spcBef>
                <a:spcPts val="0"/>
              </a:spcBef>
              <a:spcAft>
                <a:spcPts val="0"/>
              </a:spcAft>
              <a:buNone/>
            </a:pPr>
            <a:r>
              <a:rPr lang="en" sz="1800"/>
              <a:t>No data needed, but also no performance guarantees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b="1" lang="en" sz="1800"/>
              <a:t>Rules/prompting based on spot-checks:</a:t>
            </a:r>
            <a:endParaRPr b="1" sz="1800"/>
          </a:p>
          <a:p>
            <a:pPr indent="0" lvl="0" marL="457200" rtl="0" algn="l">
              <a:spcBef>
                <a:spcPts val="0"/>
              </a:spcBef>
              <a:spcAft>
                <a:spcPts val="0"/>
              </a:spcAft>
              <a:buNone/>
            </a:pPr>
            <a:r>
              <a:rPr lang="en" sz="1800"/>
              <a:t>A small amount of data with input x only</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b="1" lang="en" sz="1800"/>
              <a:t>Supervised learning:</a:t>
            </a:r>
            <a:endParaRPr b="1" sz="1800"/>
          </a:p>
          <a:p>
            <a:pPr indent="0" lvl="0" marL="457200" rtl="0" algn="l">
              <a:spcBef>
                <a:spcPts val="0"/>
              </a:spcBef>
              <a:spcAft>
                <a:spcPts val="0"/>
              </a:spcAft>
              <a:buNone/>
            </a:pPr>
            <a:r>
              <a:rPr lang="en" sz="1800"/>
              <a:t>Additional training set. More is often better</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b="1" lang="en" sz="1800"/>
              <a:t>Reinforcement learning:</a:t>
            </a:r>
            <a:endParaRPr b="1" sz="1800"/>
          </a:p>
          <a:p>
            <a:pPr indent="0" lvl="0" marL="457200" rtl="0" algn="l">
              <a:spcBef>
                <a:spcPts val="0"/>
              </a:spcBef>
              <a:spcAft>
                <a:spcPts val="0"/>
              </a:spcAft>
              <a:buNone/>
            </a:pPr>
            <a:r>
              <a:rPr lang="en" sz="1800"/>
              <a:t>An environment (inputs, states/actions/transitions, reward)</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Building a rule-based NLP system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Goal: Design a Classifier</a:t>
            </a:r>
            <a:endParaRPr sz="2800">
              <a:latin typeface="Playfair Display"/>
              <a:ea typeface="Playfair Display"/>
              <a:cs typeface="Playfair Display"/>
              <a:sym typeface="Playfair Display"/>
            </a:endParaRPr>
          </a:p>
        </p:txBody>
      </p:sp>
      <p:sp>
        <p:nvSpPr>
          <p:cNvPr id="466" name="Google Shape;466;p63"/>
          <p:cNvSpPr txBox="1"/>
          <p:nvPr>
            <p:ph idx="1" type="body"/>
          </p:nvPr>
        </p:nvSpPr>
        <p:spPr>
          <a:xfrm>
            <a:off x="311700" y="1061650"/>
            <a:ext cx="8520600" cy="8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Given a review on a reviewing website (x), decide whether </a:t>
            </a:r>
            <a:endParaRPr sz="1800"/>
          </a:p>
          <a:p>
            <a:pPr indent="0" lvl="0" marL="0" rtl="0" algn="l">
              <a:spcBef>
                <a:spcPts val="0"/>
              </a:spcBef>
              <a:spcAft>
                <a:spcPts val="0"/>
              </a:spcAft>
              <a:buNone/>
            </a:pPr>
            <a:r>
              <a:rPr lang="en" sz="1800"/>
              <a:t>its label (y) is positive (1), negative (-1) or neutral (0)</a:t>
            </a:r>
            <a:endParaRPr sz="1800"/>
          </a:p>
        </p:txBody>
      </p:sp>
      <p:pic>
        <p:nvPicPr>
          <p:cNvPr id="467" name="Google Shape;467;p63"/>
          <p:cNvPicPr preferRelativeResize="0"/>
          <p:nvPr/>
        </p:nvPicPr>
        <p:blipFill>
          <a:blip r:embed="rId3">
            <a:alphaModFix/>
          </a:blip>
          <a:stretch>
            <a:fillRect/>
          </a:stretch>
        </p:blipFill>
        <p:spPr>
          <a:xfrm>
            <a:off x="2329800" y="2083600"/>
            <a:ext cx="4944335" cy="2880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Goal: Design a Classifier</a:t>
            </a:r>
            <a:endParaRPr sz="2800">
              <a:latin typeface="Playfair Display"/>
              <a:ea typeface="Playfair Display"/>
              <a:cs typeface="Playfair Display"/>
              <a:sym typeface="Playfair Display"/>
            </a:endParaRPr>
          </a:p>
        </p:txBody>
      </p:sp>
      <p:sp>
        <p:nvSpPr>
          <p:cNvPr id="473" name="Google Shape;473;p64"/>
          <p:cNvSpPr txBox="1"/>
          <p:nvPr>
            <p:ph idx="1" type="body"/>
          </p:nvPr>
        </p:nvSpPr>
        <p:spPr>
          <a:xfrm>
            <a:off x="311700" y="1537550"/>
            <a:ext cx="8520600" cy="267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g : 𝒳 → 𝒴</a:t>
            </a:r>
            <a:endParaRPr sz="1800"/>
          </a:p>
          <a:p>
            <a:pPr indent="-342900" lvl="1" marL="914400" rtl="0" algn="l">
              <a:spcBef>
                <a:spcPts val="0"/>
              </a:spcBef>
              <a:spcAft>
                <a:spcPts val="0"/>
              </a:spcAft>
              <a:buSzPts val="1800"/>
              <a:buChar char="○"/>
            </a:pPr>
            <a:r>
              <a:rPr lang="en" sz="1800"/>
              <a:t>x ∈ 𝒳: input sentence</a:t>
            </a:r>
            <a:endParaRPr sz="1800"/>
          </a:p>
          <a:p>
            <a:pPr indent="-342900" lvl="1" marL="914400" rtl="0" algn="l">
              <a:spcBef>
                <a:spcPts val="0"/>
              </a:spcBef>
              <a:spcAft>
                <a:spcPts val="0"/>
              </a:spcAft>
              <a:buSzPts val="1800"/>
              <a:buChar char="○"/>
            </a:pPr>
            <a:r>
              <a:rPr lang="en" sz="1800"/>
              <a:t>y ∈ </a:t>
            </a:r>
            <a:r>
              <a:rPr lang="en" sz="1800"/>
              <a:t>𝒴</a:t>
            </a:r>
            <a:r>
              <a:rPr lang="en" sz="1800"/>
              <a:t> : {-1,0,1}</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We are given a dataset </a:t>
            </a:r>
            <a:r>
              <a:rPr i="1" lang="en" sz="1800">
                <a:latin typeface="Times New Roman"/>
                <a:ea typeface="Times New Roman"/>
                <a:cs typeface="Times New Roman"/>
                <a:sym typeface="Times New Roman"/>
              </a:rPr>
              <a:t>D = {(</a:t>
            </a:r>
            <a:r>
              <a:rPr i="1" lang="en" sz="1800">
                <a:latin typeface="Times New Roman"/>
                <a:ea typeface="Times New Roman"/>
                <a:cs typeface="Times New Roman"/>
                <a:sym typeface="Times New Roman"/>
              </a:rPr>
              <a:t>𝒳</a:t>
            </a:r>
            <a:r>
              <a:rPr baseline="-25000" i="1" lang="en" sz="1800">
                <a:latin typeface="Times New Roman"/>
                <a:ea typeface="Times New Roman"/>
                <a:cs typeface="Times New Roman"/>
                <a:sym typeface="Times New Roman"/>
              </a:rPr>
              <a:t>i</a:t>
            </a:r>
            <a:r>
              <a:rPr i="1" lang="en" sz="1800">
                <a:latin typeface="Times New Roman"/>
                <a:ea typeface="Times New Roman"/>
                <a:cs typeface="Times New Roman"/>
                <a:sym typeface="Times New Roman"/>
              </a:rPr>
              <a:t>, </a:t>
            </a:r>
            <a:r>
              <a:rPr i="1" lang="en" sz="1800">
                <a:latin typeface="Times New Roman"/>
                <a:ea typeface="Times New Roman"/>
                <a:cs typeface="Times New Roman"/>
                <a:sym typeface="Times New Roman"/>
              </a:rPr>
              <a:t>𝒴</a:t>
            </a:r>
            <a:r>
              <a:rPr baseline="-25000" i="1" lang="en" sz="1800">
                <a:latin typeface="Times New Roman"/>
                <a:ea typeface="Times New Roman"/>
                <a:cs typeface="Times New Roman"/>
                <a:sym typeface="Times New Roman"/>
              </a:rPr>
              <a:t>i</a:t>
            </a:r>
            <a:r>
              <a:rPr i="1" lang="en" sz="1800">
                <a:latin typeface="Times New Roman"/>
                <a:ea typeface="Times New Roman"/>
                <a:cs typeface="Times New Roman"/>
                <a:sym typeface="Times New Roman"/>
              </a:rPr>
              <a:t>)}  </a:t>
            </a:r>
            <a:r>
              <a:rPr baseline="-25000" i="1" lang="en" sz="1800">
                <a:latin typeface="Times New Roman"/>
                <a:ea typeface="Times New Roman"/>
                <a:cs typeface="Times New Roman"/>
                <a:sym typeface="Times New Roman"/>
              </a:rPr>
              <a:t>i=1</a:t>
            </a:r>
            <a:r>
              <a:rPr baseline="30000" i="1" lang="en" sz="1800">
                <a:latin typeface="Times New Roman"/>
                <a:ea typeface="Times New Roman"/>
                <a:cs typeface="Times New Roman"/>
                <a:sym typeface="Times New Roman"/>
              </a:rPr>
              <a:t>N</a:t>
            </a:r>
            <a:endParaRPr baseline="30000" i="1" sz="18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General Pattern: Features and Score</a:t>
            </a:r>
            <a:endParaRPr sz="2800">
              <a:latin typeface="Playfair Display"/>
              <a:ea typeface="Playfair Display"/>
              <a:cs typeface="Playfair Display"/>
              <a:sym typeface="Playfair Display"/>
            </a:endParaRPr>
          </a:p>
        </p:txBody>
      </p:sp>
      <p:sp>
        <p:nvSpPr>
          <p:cNvPr id="479" name="Google Shape;479;p65"/>
          <p:cNvSpPr txBox="1"/>
          <p:nvPr>
            <p:ph idx="1" type="body"/>
          </p:nvPr>
        </p:nvSpPr>
        <p:spPr>
          <a:xfrm>
            <a:off x="311700" y="1537550"/>
            <a:ext cx="8520600" cy="5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Extract a feature vector </a:t>
            </a:r>
            <a:r>
              <a:rPr b="1" lang="en" sz="1800"/>
              <a:t>f(x)</a:t>
            </a:r>
            <a:r>
              <a:rPr lang="en" sz="1800"/>
              <a:t>, and compute a score:</a:t>
            </a:r>
            <a:endParaRPr baseline="30000" sz="1800"/>
          </a:p>
        </p:txBody>
      </p:sp>
      <p:pic>
        <p:nvPicPr>
          <p:cNvPr id="480" name="Google Shape;480;p65"/>
          <p:cNvPicPr preferRelativeResize="0"/>
          <p:nvPr/>
        </p:nvPicPr>
        <p:blipFill>
          <a:blip r:embed="rId3">
            <a:alphaModFix/>
          </a:blip>
          <a:stretch>
            <a:fillRect/>
          </a:stretch>
        </p:blipFill>
        <p:spPr>
          <a:xfrm>
            <a:off x="2065950" y="2110250"/>
            <a:ext cx="4642950" cy="2728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Making a decision</a:t>
            </a:r>
            <a:endParaRPr sz="2800">
              <a:latin typeface="Playfair Display"/>
              <a:ea typeface="Playfair Display"/>
              <a:cs typeface="Playfair Display"/>
              <a:sym typeface="Playfair Display"/>
            </a:endParaRPr>
          </a:p>
        </p:txBody>
      </p:sp>
      <p:sp>
        <p:nvSpPr>
          <p:cNvPr id="486" name="Google Shape;486;p66"/>
          <p:cNvSpPr txBox="1"/>
          <p:nvPr>
            <p:ph idx="1" type="body"/>
          </p:nvPr>
        </p:nvSpPr>
        <p:spPr>
          <a:xfrm>
            <a:off x="311700" y="1537550"/>
            <a:ext cx="8520600" cy="57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Decide which class </a:t>
            </a:r>
            <a:r>
              <a:rPr lang="en" sz="1800"/>
              <a:t>𝒳</a:t>
            </a:r>
            <a:r>
              <a:rPr lang="en" sz="1800"/>
              <a:t> belongs to using the scoring function:</a:t>
            </a:r>
            <a:endParaRPr baseline="30000" sz="1800"/>
          </a:p>
        </p:txBody>
      </p:sp>
      <p:pic>
        <p:nvPicPr>
          <p:cNvPr id="487" name="Google Shape;487;p66"/>
          <p:cNvPicPr preferRelativeResize="0"/>
          <p:nvPr/>
        </p:nvPicPr>
        <p:blipFill>
          <a:blip r:embed="rId3">
            <a:alphaModFix/>
          </a:blip>
          <a:stretch>
            <a:fillRect/>
          </a:stretch>
        </p:blipFill>
        <p:spPr>
          <a:xfrm>
            <a:off x="1444250" y="2280950"/>
            <a:ext cx="6161599" cy="2728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Artificial Intelligence</a:t>
            </a:r>
            <a:endParaRPr sz="2800">
              <a:latin typeface="Playfair Display"/>
              <a:ea typeface="Playfair Display"/>
              <a:cs typeface="Playfair Display"/>
              <a:sym typeface="Playfair Display"/>
            </a:endParaRPr>
          </a:p>
        </p:txBody>
      </p:sp>
      <p:sp>
        <p:nvSpPr>
          <p:cNvPr id="297" name="Google Shape;297;p40"/>
          <p:cNvSpPr/>
          <p:nvPr/>
        </p:nvSpPr>
        <p:spPr>
          <a:xfrm rot="-3280241">
            <a:off x="3905982" y="2208752"/>
            <a:ext cx="1323418" cy="1320838"/>
          </a:xfrm>
          <a:prstGeom prst="ellipse">
            <a:avLst/>
          </a:prstGeom>
          <a:solidFill>
            <a:srgbClr val="A1C2FA"/>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grpSp>
        <p:nvGrpSpPr>
          <p:cNvPr id="298" name="Google Shape;298;p40"/>
          <p:cNvGrpSpPr/>
          <p:nvPr/>
        </p:nvGrpSpPr>
        <p:grpSpPr>
          <a:xfrm>
            <a:off x="4184863" y="1822219"/>
            <a:ext cx="2958454" cy="3298347"/>
            <a:chOff x="4184863" y="1520198"/>
            <a:chExt cx="2958454" cy="3298347"/>
          </a:xfrm>
        </p:grpSpPr>
        <p:sp>
          <p:nvSpPr>
            <p:cNvPr id="299" name="Google Shape;299;p40"/>
            <p:cNvSpPr/>
            <p:nvPr/>
          </p:nvSpPr>
          <p:spPr>
            <a:xfrm rot="-3280088">
              <a:off x="4136321" y="2563569"/>
              <a:ext cx="3184127" cy="1211606"/>
            </a:xfrm>
            <a:custGeom>
              <a:rect b="b" l="l" r="r" t="t"/>
              <a:pathLst>
                <a:path extrusionOk="0" h="187" w="492">
                  <a:moveTo>
                    <a:pt x="457" y="0"/>
                  </a:moveTo>
                  <a:cubicBezTo>
                    <a:pt x="416" y="91"/>
                    <a:pt x="325" y="155"/>
                    <a:pt x="218" y="155"/>
                  </a:cubicBezTo>
                  <a:cubicBezTo>
                    <a:pt x="137" y="155"/>
                    <a:pt x="64" y="118"/>
                    <a:pt x="17" y="60"/>
                  </a:cubicBezTo>
                  <a:cubicBezTo>
                    <a:pt x="11" y="70"/>
                    <a:pt x="5" y="80"/>
                    <a:pt x="0" y="90"/>
                  </a:cubicBezTo>
                  <a:cubicBezTo>
                    <a:pt x="54" y="150"/>
                    <a:pt x="132" y="187"/>
                    <a:pt x="218" y="187"/>
                  </a:cubicBezTo>
                  <a:cubicBezTo>
                    <a:pt x="343" y="187"/>
                    <a:pt x="449" y="109"/>
                    <a:pt x="492" y="0"/>
                  </a:cubicBezTo>
                  <a:cubicBezTo>
                    <a:pt x="480" y="0"/>
                    <a:pt x="468" y="1"/>
                    <a:pt x="457" y="0"/>
                  </a:cubicBezTo>
                  <a:close/>
                </a:path>
              </a:pathLst>
            </a:custGeom>
            <a:solidFill>
              <a:srgbClr val="A1C2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40"/>
            <p:cNvSpPr/>
            <p:nvPr/>
          </p:nvSpPr>
          <p:spPr>
            <a:xfrm rot="-3280088">
              <a:off x="4100923" y="2460157"/>
              <a:ext cx="2729637" cy="1205146"/>
            </a:xfrm>
            <a:custGeom>
              <a:rect b="b" l="l" r="r" t="t"/>
              <a:pathLst>
                <a:path extrusionOk="0" h="194" w="440">
                  <a:moveTo>
                    <a:pt x="262" y="39"/>
                  </a:moveTo>
                  <a:cubicBezTo>
                    <a:pt x="206" y="71"/>
                    <a:pt x="134" y="53"/>
                    <a:pt x="100" y="0"/>
                  </a:cubicBezTo>
                  <a:cubicBezTo>
                    <a:pt x="57" y="25"/>
                    <a:pt x="24" y="60"/>
                    <a:pt x="0" y="99"/>
                  </a:cubicBezTo>
                  <a:cubicBezTo>
                    <a:pt x="47" y="157"/>
                    <a:pt x="120" y="194"/>
                    <a:pt x="201" y="194"/>
                  </a:cubicBezTo>
                  <a:cubicBezTo>
                    <a:pt x="308" y="194"/>
                    <a:pt x="399" y="130"/>
                    <a:pt x="440" y="39"/>
                  </a:cubicBezTo>
                  <a:cubicBezTo>
                    <a:pt x="393" y="37"/>
                    <a:pt x="346" y="24"/>
                    <a:pt x="303" y="0"/>
                  </a:cubicBezTo>
                  <a:cubicBezTo>
                    <a:pt x="292" y="15"/>
                    <a:pt x="279" y="29"/>
                    <a:pt x="262" y="39"/>
                  </a:cubicBezTo>
                  <a:close/>
                </a:path>
              </a:pathLst>
            </a:custGeom>
            <a:solidFill>
              <a:srgbClr val="307AF3"/>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40"/>
            <p:cNvSpPr txBox="1"/>
            <p:nvPr/>
          </p:nvSpPr>
          <p:spPr>
            <a:xfrm rot="-3779206">
              <a:off x="4733052" y="2863735"/>
              <a:ext cx="1577952" cy="563236"/>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Reinforcement Learning</a:t>
              </a:r>
              <a:endParaRPr b="1" sz="1600">
                <a:solidFill>
                  <a:srgbClr val="FFFFFF"/>
                </a:solidFill>
                <a:latin typeface="Roboto"/>
                <a:ea typeface="Roboto"/>
                <a:cs typeface="Roboto"/>
                <a:sym typeface="Roboto"/>
              </a:endParaRPr>
            </a:p>
          </p:txBody>
        </p:sp>
      </p:grpSp>
      <p:grpSp>
        <p:nvGrpSpPr>
          <p:cNvPr id="302" name="Google Shape;302;p40"/>
          <p:cNvGrpSpPr/>
          <p:nvPr/>
        </p:nvGrpSpPr>
        <p:grpSpPr>
          <a:xfrm>
            <a:off x="2857731" y="230688"/>
            <a:ext cx="3293577" cy="3222916"/>
            <a:chOff x="2857731" y="-71332"/>
            <a:chExt cx="3293577" cy="3222916"/>
          </a:xfrm>
        </p:grpSpPr>
        <p:sp>
          <p:nvSpPr>
            <p:cNvPr id="303" name="Google Shape;303;p40"/>
            <p:cNvSpPr/>
            <p:nvPr/>
          </p:nvSpPr>
          <p:spPr>
            <a:xfrm rot="-3280089">
              <a:off x="3410337" y="297186"/>
              <a:ext cx="2188366" cy="2485879"/>
            </a:xfrm>
            <a:custGeom>
              <a:rect b="b" l="l" r="r" t="t"/>
              <a:pathLst>
                <a:path extrusionOk="0" h="384" w="338">
                  <a:moveTo>
                    <a:pt x="45" y="32"/>
                  </a:moveTo>
                  <a:cubicBezTo>
                    <a:pt x="189" y="32"/>
                    <a:pt x="306" y="148"/>
                    <a:pt x="306" y="292"/>
                  </a:cubicBezTo>
                  <a:cubicBezTo>
                    <a:pt x="306" y="325"/>
                    <a:pt x="300" y="355"/>
                    <a:pt x="289" y="384"/>
                  </a:cubicBezTo>
                  <a:cubicBezTo>
                    <a:pt x="301" y="384"/>
                    <a:pt x="312" y="384"/>
                    <a:pt x="324" y="383"/>
                  </a:cubicBezTo>
                  <a:cubicBezTo>
                    <a:pt x="333" y="354"/>
                    <a:pt x="338" y="324"/>
                    <a:pt x="338" y="292"/>
                  </a:cubicBezTo>
                  <a:cubicBezTo>
                    <a:pt x="338" y="131"/>
                    <a:pt x="207" y="0"/>
                    <a:pt x="45" y="0"/>
                  </a:cubicBezTo>
                  <a:cubicBezTo>
                    <a:pt x="30" y="0"/>
                    <a:pt x="15" y="1"/>
                    <a:pt x="0" y="3"/>
                  </a:cubicBezTo>
                  <a:cubicBezTo>
                    <a:pt x="6" y="13"/>
                    <a:pt x="12" y="23"/>
                    <a:pt x="18" y="33"/>
                  </a:cubicBezTo>
                  <a:cubicBezTo>
                    <a:pt x="27" y="32"/>
                    <a:pt x="36" y="32"/>
                    <a:pt x="45" y="32"/>
                  </a:cubicBezTo>
                  <a:close/>
                </a:path>
              </a:pathLst>
            </a:custGeom>
            <a:solidFill>
              <a:srgbClr val="A1C2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40"/>
            <p:cNvSpPr/>
            <p:nvPr/>
          </p:nvSpPr>
          <p:spPr>
            <a:xfrm rot="-3280088">
              <a:off x="3667674" y="581521"/>
              <a:ext cx="1790169" cy="2186080"/>
            </a:xfrm>
            <a:custGeom>
              <a:rect b="b" l="l" r="r" t="t"/>
              <a:pathLst>
                <a:path extrusionOk="0" h="352" w="288">
                  <a:moveTo>
                    <a:pt x="27" y="0"/>
                  </a:moveTo>
                  <a:cubicBezTo>
                    <a:pt x="18" y="0"/>
                    <a:pt x="9" y="0"/>
                    <a:pt x="0" y="1"/>
                  </a:cubicBezTo>
                  <a:cubicBezTo>
                    <a:pt x="21" y="43"/>
                    <a:pt x="34" y="90"/>
                    <a:pt x="35" y="140"/>
                  </a:cubicBezTo>
                  <a:cubicBezTo>
                    <a:pt x="74" y="142"/>
                    <a:pt x="111" y="163"/>
                    <a:pt x="132" y="200"/>
                  </a:cubicBezTo>
                  <a:cubicBezTo>
                    <a:pt x="153" y="236"/>
                    <a:pt x="153" y="279"/>
                    <a:pt x="136" y="315"/>
                  </a:cubicBezTo>
                  <a:cubicBezTo>
                    <a:pt x="179" y="339"/>
                    <a:pt x="225" y="351"/>
                    <a:pt x="271" y="352"/>
                  </a:cubicBezTo>
                  <a:cubicBezTo>
                    <a:pt x="282" y="323"/>
                    <a:pt x="288" y="293"/>
                    <a:pt x="288" y="260"/>
                  </a:cubicBezTo>
                  <a:cubicBezTo>
                    <a:pt x="288" y="116"/>
                    <a:pt x="171" y="0"/>
                    <a:pt x="27" y="0"/>
                  </a:cubicBezTo>
                  <a:close/>
                </a:path>
              </a:pathLst>
            </a:custGeom>
            <a:solidFill>
              <a:srgbClr val="0D5CDF"/>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40"/>
            <p:cNvSpPr txBox="1"/>
            <p:nvPr/>
          </p:nvSpPr>
          <p:spPr>
            <a:xfrm>
              <a:off x="3782825" y="1153125"/>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Supervised Learning</a:t>
              </a:r>
              <a:endParaRPr b="1" sz="1600">
                <a:solidFill>
                  <a:srgbClr val="FFFFFF"/>
                </a:solidFill>
                <a:latin typeface="Roboto"/>
                <a:ea typeface="Roboto"/>
                <a:cs typeface="Roboto"/>
                <a:sym typeface="Roboto"/>
              </a:endParaRPr>
            </a:p>
          </p:txBody>
        </p:sp>
      </p:grpSp>
      <p:grpSp>
        <p:nvGrpSpPr>
          <p:cNvPr id="306" name="Google Shape;306;p40"/>
          <p:cNvGrpSpPr/>
          <p:nvPr/>
        </p:nvGrpSpPr>
        <p:grpSpPr>
          <a:xfrm>
            <a:off x="1959887" y="1986691"/>
            <a:ext cx="3424433" cy="3122279"/>
            <a:chOff x="1959887" y="1684671"/>
            <a:chExt cx="3424433" cy="3122279"/>
          </a:xfrm>
        </p:grpSpPr>
        <p:sp>
          <p:nvSpPr>
            <p:cNvPr id="307" name="Google Shape;307;p40"/>
            <p:cNvSpPr/>
            <p:nvPr/>
          </p:nvSpPr>
          <p:spPr>
            <a:xfrm rot="-3280088">
              <a:off x="2859669" y="1740600"/>
              <a:ext cx="1624870" cy="3045726"/>
            </a:xfrm>
            <a:custGeom>
              <a:rect b="b" l="l" r="r" t="t"/>
              <a:pathLst>
                <a:path extrusionOk="0" h="470" w="251">
                  <a:moveTo>
                    <a:pt x="32" y="286"/>
                  </a:moveTo>
                  <a:cubicBezTo>
                    <a:pt x="32" y="157"/>
                    <a:pt x="127" y="49"/>
                    <a:pt x="251" y="29"/>
                  </a:cubicBezTo>
                  <a:cubicBezTo>
                    <a:pt x="245" y="19"/>
                    <a:pt x="239" y="9"/>
                    <a:pt x="233" y="0"/>
                  </a:cubicBezTo>
                  <a:cubicBezTo>
                    <a:pt x="100" y="28"/>
                    <a:pt x="0" y="145"/>
                    <a:pt x="0" y="286"/>
                  </a:cubicBezTo>
                  <a:cubicBezTo>
                    <a:pt x="0" y="356"/>
                    <a:pt x="25" y="420"/>
                    <a:pt x="65" y="470"/>
                  </a:cubicBezTo>
                  <a:cubicBezTo>
                    <a:pt x="70" y="460"/>
                    <a:pt x="76" y="450"/>
                    <a:pt x="82" y="440"/>
                  </a:cubicBezTo>
                  <a:cubicBezTo>
                    <a:pt x="51" y="397"/>
                    <a:pt x="32" y="344"/>
                    <a:pt x="32" y="286"/>
                  </a:cubicBezTo>
                  <a:close/>
                </a:path>
              </a:pathLst>
            </a:custGeom>
            <a:solidFill>
              <a:srgbClr val="A1C2FA"/>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40"/>
            <p:cNvSpPr/>
            <p:nvPr/>
          </p:nvSpPr>
          <p:spPr>
            <a:xfrm rot="-3280089">
              <a:off x="3037225" y="1789647"/>
              <a:ext cx="1575644" cy="2550423"/>
            </a:xfrm>
            <a:custGeom>
              <a:rect b="b" l="l" r="r" t="t"/>
              <a:pathLst>
                <a:path extrusionOk="0" h="411" w="254">
                  <a:moveTo>
                    <a:pt x="152" y="311"/>
                  </a:moveTo>
                  <a:cubicBezTo>
                    <a:pt x="124" y="254"/>
                    <a:pt x="145" y="185"/>
                    <a:pt x="200" y="153"/>
                  </a:cubicBezTo>
                  <a:cubicBezTo>
                    <a:pt x="217" y="143"/>
                    <a:pt x="236" y="137"/>
                    <a:pt x="254" y="136"/>
                  </a:cubicBezTo>
                  <a:cubicBezTo>
                    <a:pt x="253" y="87"/>
                    <a:pt x="241" y="41"/>
                    <a:pt x="219" y="0"/>
                  </a:cubicBezTo>
                  <a:cubicBezTo>
                    <a:pt x="95" y="20"/>
                    <a:pt x="0" y="128"/>
                    <a:pt x="0" y="257"/>
                  </a:cubicBezTo>
                  <a:cubicBezTo>
                    <a:pt x="0" y="315"/>
                    <a:pt x="19" y="368"/>
                    <a:pt x="50" y="411"/>
                  </a:cubicBezTo>
                  <a:cubicBezTo>
                    <a:pt x="75" y="371"/>
                    <a:pt x="110" y="337"/>
                    <a:pt x="152" y="311"/>
                  </a:cubicBezTo>
                  <a:close/>
                </a:path>
              </a:pathLst>
            </a:custGeom>
            <a:solidFill>
              <a:srgbClr val="0942A1"/>
            </a:solidFill>
            <a:ln cap="flat" cmpd="sng" w="9525">
              <a:solidFill>
                <a:srgbClr val="FFFFFF"/>
              </a:solidFill>
              <a:prstDash val="solid"/>
              <a:miter lim="8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40"/>
            <p:cNvSpPr txBox="1"/>
            <p:nvPr/>
          </p:nvSpPr>
          <p:spPr>
            <a:xfrm flipH="1" rot="3725110">
              <a:off x="2866277" y="2863871"/>
              <a:ext cx="1577671" cy="563103"/>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Unsupervised Learning</a:t>
              </a:r>
              <a:r>
                <a:rPr b="1" lang="en" sz="1600">
                  <a:solidFill>
                    <a:srgbClr val="FFFFFF"/>
                  </a:solidFill>
                  <a:latin typeface="Roboto"/>
                  <a:ea typeface="Roboto"/>
                  <a:cs typeface="Roboto"/>
                  <a:sym typeface="Roboto"/>
                </a:rPr>
                <a:t> </a:t>
              </a:r>
              <a:endParaRPr b="1" sz="1600">
                <a:solidFill>
                  <a:srgbClr val="FFFFFF"/>
                </a:solidFill>
                <a:latin typeface="Roboto"/>
                <a:ea typeface="Roboto"/>
                <a:cs typeface="Roboto"/>
                <a:sym typeface="Roboto"/>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Three general ingredients</a:t>
            </a:r>
            <a:endParaRPr sz="2800">
              <a:latin typeface="Playfair Display"/>
              <a:ea typeface="Playfair Display"/>
              <a:cs typeface="Playfair Display"/>
              <a:sym typeface="Playfair Display"/>
            </a:endParaRPr>
          </a:p>
        </p:txBody>
      </p:sp>
      <p:sp>
        <p:nvSpPr>
          <p:cNvPr id="493" name="Google Shape;493;p67"/>
          <p:cNvSpPr txBox="1"/>
          <p:nvPr>
            <p:ph idx="1" type="body"/>
          </p:nvPr>
        </p:nvSpPr>
        <p:spPr>
          <a:xfrm>
            <a:off x="311700" y="1537550"/>
            <a:ext cx="8520600" cy="355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Parameterization:</a:t>
            </a:r>
            <a:r>
              <a:rPr lang="en" sz="1800"/>
              <a:t> choose how the scoring function is computed and which parameters (e.g., numbers or rules) need to be set.</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b="1" lang="en" sz="1800"/>
              <a:t>Learning:</a:t>
            </a:r>
            <a:r>
              <a:rPr lang="en" sz="1800"/>
              <a:t> setting the parameters based on data.</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b="1" lang="en" sz="1800"/>
              <a:t>Inference:</a:t>
            </a:r>
            <a:r>
              <a:rPr lang="en" sz="1800"/>
              <a:t> make a decision given a scoring function.</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layfair Display"/>
                <a:ea typeface="Playfair Display"/>
                <a:cs typeface="Playfair Display"/>
                <a:sym typeface="Playfair Display"/>
              </a:rPr>
              <a:t>Code Exercise</a:t>
            </a:r>
            <a:endParaRPr>
              <a:latin typeface="Playfair Display"/>
              <a:ea typeface="Playfair Display"/>
              <a:cs typeface="Playfair Display"/>
              <a:sym typeface="Playfair Displ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layfair Display"/>
                <a:ea typeface="Playfair Display"/>
                <a:cs typeface="Playfair Display"/>
                <a:sym typeface="Playfair Display"/>
              </a:rPr>
              <a:t>Why NLP is hard?</a:t>
            </a:r>
            <a:endParaRPr>
              <a:latin typeface="Playfair Display"/>
              <a:ea typeface="Playfair Display"/>
              <a:cs typeface="Playfair Display"/>
              <a:sym typeface="Playfair Displa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Low-frequency Words</a:t>
            </a:r>
            <a:endParaRPr sz="2800">
              <a:latin typeface="Playfair Display"/>
              <a:ea typeface="Playfair Display"/>
              <a:cs typeface="Playfair Display"/>
              <a:sym typeface="Playfair Display"/>
            </a:endParaRPr>
          </a:p>
        </p:txBody>
      </p:sp>
      <p:pic>
        <p:nvPicPr>
          <p:cNvPr id="509" name="Google Shape;509;p70"/>
          <p:cNvPicPr preferRelativeResize="0"/>
          <p:nvPr/>
        </p:nvPicPr>
        <p:blipFill>
          <a:blip r:embed="rId3">
            <a:alphaModFix/>
          </a:blip>
          <a:stretch>
            <a:fillRect/>
          </a:stretch>
        </p:blipFill>
        <p:spPr>
          <a:xfrm>
            <a:off x="997575" y="1074288"/>
            <a:ext cx="7577952" cy="2994925"/>
          </a:xfrm>
          <a:prstGeom prst="rect">
            <a:avLst/>
          </a:prstGeom>
          <a:noFill/>
          <a:ln>
            <a:noFill/>
          </a:ln>
        </p:spPr>
      </p:pic>
      <p:sp>
        <p:nvSpPr>
          <p:cNvPr id="510" name="Google Shape;510;p70"/>
          <p:cNvSpPr txBox="1"/>
          <p:nvPr/>
        </p:nvSpPr>
        <p:spPr>
          <a:xfrm>
            <a:off x="1070800" y="4136775"/>
            <a:ext cx="7504800" cy="9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1"/>
                </a:solidFill>
                <a:latin typeface="Lato"/>
                <a:ea typeface="Lato"/>
                <a:cs typeface="Lato"/>
                <a:sym typeface="Lato"/>
              </a:rPr>
              <a:t>Solution?: </a:t>
            </a:r>
            <a:r>
              <a:rPr lang="en" sz="1900">
                <a:solidFill>
                  <a:schemeClr val="lt1"/>
                </a:solidFill>
                <a:latin typeface="Lato"/>
                <a:ea typeface="Lato"/>
                <a:cs typeface="Lato"/>
                <a:sym typeface="Lato"/>
              </a:rPr>
              <a:t>Keep working until we get all of them? Incorporate external resources such as sentiment dictionaries?</a:t>
            </a:r>
            <a:endParaRPr sz="19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Conjugation</a:t>
            </a:r>
            <a:endParaRPr sz="2800">
              <a:latin typeface="Playfair Display"/>
              <a:ea typeface="Playfair Display"/>
              <a:cs typeface="Playfair Display"/>
              <a:sym typeface="Playfair Display"/>
            </a:endParaRPr>
          </a:p>
        </p:txBody>
      </p:sp>
      <p:sp>
        <p:nvSpPr>
          <p:cNvPr id="516" name="Google Shape;516;p71"/>
          <p:cNvSpPr txBox="1"/>
          <p:nvPr/>
        </p:nvSpPr>
        <p:spPr>
          <a:xfrm>
            <a:off x="1070800" y="4136775"/>
            <a:ext cx="7504800" cy="9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1"/>
                </a:solidFill>
                <a:latin typeface="Lato"/>
                <a:ea typeface="Lato"/>
                <a:cs typeface="Lato"/>
                <a:sym typeface="Lato"/>
              </a:rPr>
              <a:t>Solution?: </a:t>
            </a:r>
            <a:r>
              <a:rPr lang="en" sz="1900">
                <a:solidFill>
                  <a:schemeClr val="lt1"/>
                </a:solidFill>
                <a:latin typeface="Lato"/>
                <a:ea typeface="Lato"/>
                <a:cs typeface="Lato"/>
                <a:sym typeface="Lato"/>
              </a:rPr>
              <a:t>Use the root form and part-of-speech of word?</a:t>
            </a:r>
            <a:endParaRPr sz="1900">
              <a:solidFill>
                <a:schemeClr val="lt1"/>
              </a:solidFill>
              <a:latin typeface="Lato"/>
              <a:ea typeface="Lato"/>
              <a:cs typeface="Lato"/>
              <a:sym typeface="Lato"/>
            </a:endParaRPr>
          </a:p>
        </p:txBody>
      </p:sp>
      <p:pic>
        <p:nvPicPr>
          <p:cNvPr id="517" name="Google Shape;517;p71"/>
          <p:cNvPicPr preferRelativeResize="0"/>
          <p:nvPr/>
        </p:nvPicPr>
        <p:blipFill>
          <a:blip r:embed="rId3">
            <a:alphaModFix/>
          </a:blip>
          <a:stretch>
            <a:fillRect/>
          </a:stretch>
        </p:blipFill>
        <p:spPr>
          <a:xfrm>
            <a:off x="311700" y="1170125"/>
            <a:ext cx="8285759" cy="28142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2"/>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Negation</a:t>
            </a:r>
            <a:endParaRPr sz="2800">
              <a:latin typeface="Playfair Display"/>
              <a:ea typeface="Playfair Display"/>
              <a:cs typeface="Playfair Display"/>
              <a:sym typeface="Playfair Display"/>
            </a:endParaRPr>
          </a:p>
        </p:txBody>
      </p:sp>
      <p:sp>
        <p:nvSpPr>
          <p:cNvPr id="523" name="Google Shape;523;p72"/>
          <p:cNvSpPr txBox="1"/>
          <p:nvPr/>
        </p:nvSpPr>
        <p:spPr>
          <a:xfrm>
            <a:off x="1070800" y="4136775"/>
            <a:ext cx="7504800" cy="9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1"/>
                </a:solidFill>
                <a:latin typeface="Lato"/>
                <a:ea typeface="Lato"/>
                <a:cs typeface="Lato"/>
                <a:sym typeface="Lato"/>
              </a:rPr>
              <a:t>Solution?: </a:t>
            </a:r>
            <a:r>
              <a:rPr lang="en" sz="1900">
                <a:solidFill>
                  <a:schemeClr val="lt1"/>
                </a:solidFill>
                <a:latin typeface="Lato"/>
                <a:ea typeface="Lato"/>
                <a:cs typeface="Lato"/>
                <a:sym typeface="Lato"/>
              </a:rPr>
              <a:t>If a negation modifies a word, disregard it?</a:t>
            </a:r>
            <a:endParaRPr sz="1900">
              <a:solidFill>
                <a:schemeClr val="lt1"/>
              </a:solidFill>
              <a:latin typeface="Lato"/>
              <a:ea typeface="Lato"/>
              <a:cs typeface="Lato"/>
              <a:sym typeface="Lato"/>
            </a:endParaRPr>
          </a:p>
        </p:txBody>
      </p:sp>
      <p:pic>
        <p:nvPicPr>
          <p:cNvPr id="524" name="Google Shape;524;p72"/>
          <p:cNvPicPr preferRelativeResize="0"/>
          <p:nvPr/>
        </p:nvPicPr>
        <p:blipFill>
          <a:blip r:embed="rId3">
            <a:alphaModFix/>
          </a:blip>
          <a:stretch>
            <a:fillRect/>
          </a:stretch>
        </p:blipFill>
        <p:spPr>
          <a:xfrm>
            <a:off x="208100" y="1170125"/>
            <a:ext cx="8821711" cy="2814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Metaphor, Analogy</a:t>
            </a:r>
            <a:endParaRPr sz="2800">
              <a:latin typeface="Playfair Display"/>
              <a:ea typeface="Playfair Display"/>
              <a:cs typeface="Playfair Display"/>
              <a:sym typeface="Playfair Display"/>
            </a:endParaRPr>
          </a:p>
        </p:txBody>
      </p:sp>
      <p:sp>
        <p:nvSpPr>
          <p:cNvPr id="530" name="Google Shape;530;p73"/>
          <p:cNvSpPr txBox="1"/>
          <p:nvPr/>
        </p:nvSpPr>
        <p:spPr>
          <a:xfrm>
            <a:off x="3770675" y="4136775"/>
            <a:ext cx="4804800" cy="9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1"/>
                </a:solidFill>
                <a:latin typeface="Lato"/>
                <a:ea typeface="Lato"/>
                <a:cs typeface="Lato"/>
                <a:sym typeface="Lato"/>
              </a:rPr>
              <a:t>Solution?: </a:t>
            </a:r>
            <a:r>
              <a:rPr lang="en" sz="1900">
                <a:solidFill>
                  <a:schemeClr val="lt1"/>
                </a:solidFill>
                <a:latin typeface="Lato"/>
                <a:ea typeface="Lato"/>
                <a:cs typeface="Lato"/>
                <a:sym typeface="Lato"/>
              </a:rPr>
              <a:t>???</a:t>
            </a:r>
            <a:endParaRPr sz="1900">
              <a:solidFill>
                <a:schemeClr val="lt1"/>
              </a:solidFill>
              <a:latin typeface="Lato"/>
              <a:ea typeface="Lato"/>
              <a:cs typeface="Lato"/>
              <a:sym typeface="Lato"/>
            </a:endParaRPr>
          </a:p>
        </p:txBody>
      </p:sp>
      <p:pic>
        <p:nvPicPr>
          <p:cNvPr id="531" name="Google Shape;531;p73"/>
          <p:cNvPicPr preferRelativeResize="0"/>
          <p:nvPr/>
        </p:nvPicPr>
        <p:blipFill>
          <a:blip r:embed="rId3">
            <a:alphaModFix/>
          </a:blip>
          <a:stretch>
            <a:fillRect/>
          </a:stretch>
        </p:blipFill>
        <p:spPr>
          <a:xfrm>
            <a:off x="1158513" y="1112713"/>
            <a:ext cx="6733073" cy="2929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Other Languages</a:t>
            </a:r>
            <a:endParaRPr sz="2800">
              <a:latin typeface="Playfair Display"/>
              <a:ea typeface="Playfair Display"/>
              <a:cs typeface="Playfair Display"/>
              <a:sym typeface="Playfair Display"/>
            </a:endParaRPr>
          </a:p>
        </p:txBody>
      </p:sp>
      <p:sp>
        <p:nvSpPr>
          <p:cNvPr id="537" name="Google Shape;537;p74"/>
          <p:cNvSpPr txBox="1"/>
          <p:nvPr/>
        </p:nvSpPr>
        <p:spPr>
          <a:xfrm>
            <a:off x="152400" y="4136775"/>
            <a:ext cx="8423100" cy="9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1"/>
                </a:solidFill>
                <a:latin typeface="Lato"/>
                <a:ea typeface="Lato"/>
                <a:cs typeface="Lato"/>
                <a:sym typeface="Lato"/>
              </a:rPr>
              <a:t>Solution?: </a:t>
            </a:r>
            <a:r>
              <a:rPr lang="en" sz="1900">
                <a:solidFill>
                  <a:schemeClr val="lt1"/>
                </a:solidFill>
                <a:latin typeface="Lato"/>
                <a:ea typeface="Lato"/>
                <a:cs typeface="Lato"/>
                <a:sym typeface="Lato"/>
              </a:rPr>
              <a:t>Learn Japanese and redo all the work</a:t>
            </a:r>
            <a:endParaRPr sz="1900">
              <a:solidFill>
                <a:schemeClr val="lt1"/>
              </a:solidFill>
              <a:latin typeface="Lato"/>
              <a:ea typeface="Lato"/>
              <a:cs typeface="Lato"/>
              <a:sym typeface="Lato"/>
            </a:endParaRPr>
          </a:p>
        </p:txBody>
      </p:sp>
      <p:pic>
        <p:nvPicPr>
          <p:cNvPr id="538" name="Google Shape;538;p74"/>
          <p:cNvPicPr preferRelativeResize="0"/>
          <p:nvPr/>
        </p:nvPicPr>
        <p:blipFill>
          <a:blip r:embed="rId3">
            <a:alphaModFix/>
          </a:blip>
          <a:stretch>
            <a:fillRect/>
          </a:stretch>
        </p:blipFill>
        <p:spPr>
          <a:xfrm>
            <a:off x="152400" y="1170125"/>
            <a:ext cx="8839200" cy="27442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layfair Display"/>
                <a:ea typeface="Playfair Display"/>
                <a:cs typeface="Playfair Display"/>
                <a:sym typeface="Playfair Display"/>
              </a:rPr>
              <a:t>Questions ?</a:t>
            </a:r>
            <a:endParaRPr>
              <a:latin typeface="Playfair Display"/>
              <a:ea typeface="Playfair Display"/>
              <a:cs typeface="Playfair Display"/>
              <a:sym typeface="Playfair Display"/>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layfair Display"/>
                <a:ea typeface="Playfair Display"/>
                <a:cs typeface="Playfair Display"/>
                <a:sym typeface="Playfair Display"/>
              </a:rPr>
              <a:t>Learning the Scoring Function</a:t>
            </a:r>
            <a:endParaRPr>
              <a:latin typeface="Playfair Display"/>
              <a:ea typeface="Playfair Display"/>
              <a:cs typeface="Playfair Display"/>
              <a:sym typeface="Playfair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Artificial Intelligence</a:t>
            </a:r>
            <a:endParaRPr sz="2800">
              <a:latin typeface="Playfair Display"/>
              <a:ea typeface="Playfair Display"/>
              <a:cs typeface="Playfair Display"/>
              <a:sym typeface="Playfair Display"/>
            </a:endParaRPr>
          </a:p>
        </p:txBody>
      </p:sp>
      <p:pic>
        <p:nvPicPr>
          <p:cNvPr id="315" name="Google Shape;315;p41"/>
          <p:cNvPicPr preferRelativeResize="0"/>
          <p:nvPr/>
        </p:nvPicPr>
        <p:blipFill>
          <a:blip r:embed="rId3">
            <a:alphaModFix/>
          </a:blip>
          <a:stretch>
            <a:fillRect/>
          </a:stretch>
        </p:blipFill>
        <p:spPr>
          <a:xfrm>
            <a:off x="2567450" y="1188550"/>
            <a:ext cx="3810000" cy="3810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Learning the scoring function</a:t>
            </a:r>
            <a:endParaRPr sz="2800">
              <a:latin typeface="Playfair Display"/>
              <a:ea typeface="Playfair Display"/>
              <a:cs typeface="Playfair Display"/>
              <a:sym typeface="Playfair Display"/>
            </a:endParaRPr>
          </a:p>
        </p:txBody>
      </p:sp>
      <p:pic>
        <p:nvPicPr>
          <p:cNvPr id="554" name="Google Shape;554;p77"/>
          <p:cNvPicPr preferRelativeResize="0"/>
          <p:nvPr/>
        </p:nvPicPr>
        <p:blipFill>
          <a:blip r:embed="rId3">
            <a:alphaModFix/>
          </a:blip>
          <a:stretch>
            <a:fillRect/>
          </a:stretch>
        </p:blipFill>
        <p:spPr>
          <a:xfrm>
            <a:off x="423430" y="1017725"/>
            <a:ext cx="1464897" cy="4125775"/>
          </a:xfrm>
          <a:prstGeom prst="rect">
            <a:avLst/>
          </a:prstGeom>
          <a:noFill/>
          <a:ln>
            <a:noFill/>
          </a:ln>
        </p:spPr>
      </p:pic>
      <p:pic>
        <p:nvPicPr>
          <p:cNvPr id="555" name="Google Shape;555;p77"/>
          <p:cNvPicPr preferRelativeResize="0"/>
          <p:nvPr/>
        </p:nvPicPr>
        <p:blipFill>
          <a:blip r:embed="rId4">
            <a:alphaModFix/>
          </a:blip>
          <a:stretch>
            <a:fillRect/>
          </a:stretch>
        </p:blipFill>
        <p:spPr>
          <a:xfrm>
            <a:off x="2423700" y="1078600"/>
            <a:ext cx="2411067" cy="572700"/>
          </a:xfrm>
          <a:prstGeom prst="rect">
            <a:avLst/>
          </a:prstGeom>
          <a:noFill/>
          <a:ln>
            <a:noFill/>
          </a:ln>
        </p:spPr>
      </p:pic>
      <p:pic>
        <p:nvPicPr>
          <p:cNvPr id="556" name="Google Shape;556;p77"/>
          <p:cNvPicPr preferRelativeResize="0"/>
          <p:nvPr/>
        </p:nvPicPr>
        <p:blipFill>
          <a:blip r:embed="rId5">
            <a:alphaModFix/>
          </a:blip>
          <a:stretch>
            <a:fillRect/>
          </a:stretch>
        </p:blipFill>
        <p:spPr>
          <a:xfrm rot="-1388661">
            <a:off x="2138590" y="1555714"/>
            <a:ext cx="3138995" cy="1820275"/>
          </a:xfrm>
          <a:prstGeom prst="rect">
            <a:avLst/>
          </a:prstGeom>
          <a:noFill/>
          <a:ln>
            <a:noFill/>
          </a:ln>
        </p:spPr>
      </p:pic>
      <p:pic>
        <p:nvPicPr>
          <p:cNvPr id="557" name="Google Shape;557;p77"/>
          <p:cNvPicPr preferRelativeResize="0"/>
          <p:nvPr/>
        </p:nvPicPr>
        <p:blipFill>
          <a:blip r:embed="rId6">
            <a:alphaModFix/>
          </a:blip>
          <a:stretch>
            <a:fillRect/>
          </a:stretch>
        </p:blipFill>
        <p:spPr>
          <a:xfrm>
            <a:off x="6080698" y="1895400"/>
            <a:ext cx="2571050" cy="2067325"/>
          </a:xfrm>
          <a:prstGeom prst="rect">
            <a:avLst/>
          </a:prstGeom>
          <a:noFill/>
          <a:ln>
            <a:noFill/>
          </a:ln>
        </p:spPr>
      </p:pic>
      <p:pic>
        <p:nvPicPr>
          <p:cNvPr id="558" name="Google Shape;558;p77"/>
          <p:cNvPicPr preferRelativeResize="0"/>
          <p:nvPr/>
        </p:nvPicPr>
        <p:blipFill>
          <a:blip r:embed="rId7">
            <a:alphaModFix/>
          </a:blip>
          <a:stretch>
            <a:fillRect/>
          </a:stretch>
        </p:blipFill>
        <p:spPr>
          <a:xfrm>
            <a:off x="2423699" y="3093225"/>
            <a:ext cx="3354300" cy="1762432"/>
          </a:xfrm>
          <a:prstGeom prst="rect">
            <a:avLst/>
          </a:prstGeom>
          <a:noFill/>
          <a:ln>
            <a:noFill/>
          </a:ln>
        </p:spPr>
      </p:pic>
      <p:pic>
        <p:nvPicPr>
          <p:cNvPr id="559" name="Google Shape;559;p77"/>
          <p:cNvPicPr preferRelativeResize="0"/>
          <p:nvPr/>
        </p:nvPicPr>
        <p:blipFill>
          <a:blip r:embed="rId8">
            <a:alphaModFix/>
          </a:blip>
          <a:stretch>
            <a:fillRect/>
          </a:stretch>
        </p:blipFill>
        <p:spPr>
          <a:xfrm>
            <a:off x="4236025" y="4178000"/>
            <a:ext cx="1698367"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8"/>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A more general recipe</a:t>
            </a:r>
            <a:endParaRPr sz="2800">
              <a:latin typeface="Playfair Display"/>
              <a:ea typeface="Playfair Display"/>
              <a:cs typeface="Playfair Display"/>
              <a:sym typeface="Playfair Display"/>
            </a:endParaRPr>
          </a:p>
        </p:txBody>
      </p:sp>
      <p:sp>
        <p:nvSpPr>
          <p:cNvPr id="565" name="Google Shape;565;p78"/>
          <p:cNvSpPr txBox="1"/>
          <p:nvPr/>
        </p:nvSpPr>
        <p:spPr>
          <a:xfrm>
            <a:off x="276075" y="1017725"/>
            <a:ext cx="82995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1"/>
                </a:solidFill>
                <a:latin typeface="Lato"/>
                <a:ea typeface="Lato"/>
                <a:cs typeface="Lato"/>
                <a:sym typeface="Lato"/>
              </a:rPr>
              <a:t>• Goal: </a:t>
            </a:r>
            <a:r>
              <a:rPr lang="en" sz="1900">
                <a:solidFill>
                  <a:schemeClr val="lt1"/>
                </a:solidFill>
                <a:latin typeface="Lato"/>
                <a:ea typeface="Lato"/>
                <a:cs typeface="Lato"/>
                <a:sym typeface="Lato"/>
              </a:rPr>
              <a:t>Learn a scoring function (“energy function”) that says how compatible output y is for input x</a:t>
            </a:r>
            <a:endParaRPr sz="1900">
              <a:solidFill>
                <a:schemeClr val="lt1"/>
              </a:solidFill>
              <a:latin typeface="Lato"/>
              <a:ea typeface="Lato"/>
              <a:cs typeface="Lato"/>
              <a:sym typeface="Lato"/>
            </a:endParaRPr>
          </a:p>
          <a:p>
            <a:pPr indent="0" lvl="0" marL="0" rtl="0" algn="l">
              <a:spcBef>
                <a:spcPts val="0"/>
              </a:spcBef>
              <a:spcAft>
                <a:spcPts val="0"/>
              </a:spcAft>
              <a:buNone/>
            </a:pPr>
            <a:r>
              <a:rPr lang="en" sz="1900">
                <a:solidFill>
                  <a:schemeClr val="lt1"/>
                </a:solidFill>
                <a:latin typeface="Lato"/>
                <a:ea typeface="Lato"/>
                <a:cs typeface="Lato"/>
                <a:sym typeface="Lato"/>
              </a:rPr>
              <a:t>				</a:t>
            </a:r>
            <a:endParaRPr sz="1900">
              <a:solidFill>
                <a:schemeClr val="lt1"/>
              </a:solidFill>
              <a:latin typeface="Lato"/>
              <a:ea typeface="Lato"/>
              <a:cs typeface="Lato"/>
              <a:sym typeface="Lato"/>
            </a:endParaRPr>
          </a:p>
        </p:txBody>
      </p:sp>
      <p:pic>
        <p:nvPicPr>
          <p:cNvPr id="566" name="Google Shape;566;p78"/>
          <p:cNvPicPr preferRelativeResize="0"/>
          <p:nvPr/>
        </p:nvPicPr>
        <p:blipFill>
          <a:blip r:embed="rId3">
            <a:alphaModFix/>
          </a:blip>
          <a:stretch>
            <a:fillRect/>
          </a:stretch>
        </p:blipFill>
        <p:spPr>
          <a:xfrm>
            <a:off x="3517194" y="1846175"/>
            <a:ext cx="1463231" cy="400200"/>
          </a:xfrm>
          <a:prstGeom prst="rect">
            <a:avLst/>
          </a:prstGeom>
          <a:noFill/>
          <a:ln>
            <a:noFill/>
          </a:ln>
        </p:spPr>
      </p:pic>
      <p:sp>
        <p:nvSpPr>
          <p:cNvPr id="567" name="Google Shape;567;p78"/>
          <p:cNvSpPr txBox="1"/>
          <p:nvPr/>
        </p:nvSpPr>
        <p:spPr>
          <a:xfrm>
            <a:off x="5229550" y="1764875"/>
            <a:ext cx="2228700" cy="4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lt1"/>
                </a:solidFill>
                <a:latin typeface="Lato"/>
                <a:ea typeface="Lato"/>
                <a:cs typeface="Lato"/>
                <a:sym typeface="Lato"/>
              </a:rPr>
              <a:t>Higher score: </a:t>
            </a:r>
            <a:r>
              <a:rPr lang="en" sz="1100">
                <a:solidFill>
                  <a:schemeClr val="lt1"/>
                </a:solidFill>
                <a:latin typeface="Lato"/>
                <a:ea typeface="Lato"/>
                <a:cs typeface="Lato"/>
                <a:sym typeface="Lato"/>
              </a:rPr>
              <a:t>more compatible.</a:t>
            </a:r>
            <a:endParaRPr sz="1100">
              <a:solidFill>
                <a:schemeClr val="lt1"/>
              </a:solidFill>
              <a:latin typeface="Lato"/>
              <a:ea typeface="Lato"/>
              <a:cs typeface="Lato"/>
              <a:sym typeface="Lato"/>
            </a:endParaRPr>
          </a:p>
          <a:p>
            <a:pPr indent="0" lvl="0" marL="0" rtl="0" algn="l">
              <a:spcBef>
                <a:spcPts val="0"/>
              </a:spcBef>
              <a:spcAft>
                <a:spcPts val="0"/>
              </a:spcAft>
              <a:buNone/>
            </a:pPr>
            <a:r>
              <a:rPr b="1" lang="en" sz="1100">
                <a:solidFill>
                  <a:schemeClr val="lt1"/>
                </a:solidFill>
                <a:latin typeface="Lato"/>
                <a:ea typeface="Lato"/>
                <a:cs typeface="Lato"/>
                <a:sym typeface="Lato"/>
              </a:rPr>
              <a:t>Lower score :</a:t>
            </a:r>
            <a:r>
              <a:rPr lang="en" sz="1100">
                <a:solidFill>
                  <a:schemeClr val="lt1"/>
                </a:solidFill>
                <a:latin typeface="Lato"/>
                <a:ea typeface="Lato"/>
                <a:cs typeface="Lato"/>
                <a:sym typeface="Lato"/>
              </a:rPr>
              <a:t> less compatible.</a:t>
            </a:r>
            <a:endParaRPr sz="1100">
              <a:solidFill>
                <a:schemeClr val="lt1"/>
              </a:solidFill>
              <a:latin typeface="Lato"/>
              <a:ea typeface="Lato"/>
              <a:cs typeface="Lato"/>
              <a:sym typeface="Lato"/>
            </a:endParaRPr>
          </a:p>
        </p:txBody>
      </p:sp>
      <p:pic>
        <p:nvPicPr>
          <p:cNvPr id="568" name="Google Shape;568;p78"/>
          <p:cNvPicPr preferRelativeResize="0"/>
          <p:nvPr/>
        </p:nvPicPr>
        <p:blipFill>
          <a:blip r:embed="rId4">
            <a:alphaModFix/>
          </a:blip>
          <a:stretch>
            <a:fillRect/>
          </a:stretch>
        </p:blipFill>
        <p:spPr>
          <a:xfrm>
            <a:off x="276075" y="2395262"/>
            <a:ext cx="4623650" cy="1885075"/>
          </a:xfrm>
          <a:prstGeom prst="rect">
            <a:avLst/>
          </a:prstGeom>
          <a:noFill/>
          <a:ln>
            <a:noFill/>
          </a:ln>
        </p:spPr>
      </p:pic>
      <p:pic>
        <p:nvPicPr>
          <p:cNvPr id="569" name="Google Shape;569;p78"/>
          <p:cNvPicPr preferRelativeResize="0"/>
          <p:nvPr/>
        </p:nvPicPr>
        <p:blipFill>
          <a:blip r:embed="rId5">
            <a:alphaModFix/>
          </a:blip>
          <a:stretch>
            <a:fillRect/>
          </a:stretch>
        </p:blipFill>
        <p:spPr>
          <a:xfrm>
            <a:off x="5062800" y="2389000"/>
            <a:ext cx="3939475" cy="2156686"/>
          </a:xfrm>
          <a:prstGeom prst="rect">
            <a:avLst/>
          </a:prstGeom>
          <a:noFill/>
          <a:ln>
            <a:noFill/>
          </a:ln>
        </p:spPr>
      </p:pic>
      <p:sp>
        <p:nvSpPr>
          <p:cNvPr id="570" name="Google Shape;570;p78"/>
          <p:cNvSpPr txBox="1"/>
          <p:nvPr/>
        </p:nvSpPr>
        <p:spPr>
          <a:xfrm>
            <a:off x="1794350" y="4712225"/>
            <a:ext cx="6104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t>
            </a:r>
            <a:r>
              <a:rPr lang="en">
                <a:latin typeface="Lato"/>
                <a:ea typeface="Lato"/>
                <a:cs typeface="Lato"/>
                <a:sym typeface="Lato"/>
              </a:rPr>
              <a:t>The (negative) score is also referred to as an “energy” </a:t>
            </a:r>
            <a:r>
              <a:rPr lang="en"/>
              <a:t>   </a:t>
            </a:r>
            <a:r>
              <a:rPr i="1" lang="en">
                <a:latin typeface="Raleway Light"/>
                <a:ea typeface="Raleway Light"/>
                <a:cs typeface="Raleway Light"/>
                <a:sym typeface="Raleway Light"/>
              </a:rPr>
              <a:t>E(x, y) = − s(x, y)</a:t>
            </a:r>
            <a:endParaRPr i="1">
              <a:latin typeface="Raleway Light"/>
              <a:ea typeface="Raleway Light"/>
              <a:cs typeface="Raleway Light"/>
              <a:sym typeface="Raleway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9"/>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Three general ingredients</a:t>
            </a:r>
            <a:endParaRPr sz="2800">
              <a:latin typeface="Playfair Display"/>
              <a:ea typeface="Playfair Display"/>
              <a:cs typeface="Playfair Display"/>
              <a:sym typeface="Playfair Display"/>
            </a:endParaRPr>
          </a:p>
        </p:txBody>
      </p:sp>
      <p:sp>
        <p:nvSpPr>
          <p:cNvPr id="576" name="Google Shape;576;p79"/>
          <p:cNvSpPr txBox="1"/>
          <p:nvPr>
            <p:ph idx="1" type="body"/>
          </p:nvPr>
        </p:nvSpPr>
        <p:spPr>
          <a:xfrm>
            <a:off x="311700" y="2681575"/>
            <a:ext cx="8520600" cy="2407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Parameterization:</a:t>
            </a:r>
            <a:r>
              <a:rPr lang="en" sz="1800"/>
              <a:t> choose how the scoring function is computed and which parameters (e.g., numbers or rules) need to be set</a:t>
            </a:r>
            <a:endParaRPr sz="1800"/>
          </a:p>
          <a:p>
            <a:pPr indent="-342900" lvl="1" marL="914400" rtl="0" algn="l">
              <a:spcBef>
                <a:spcPts val="0"/>
              </a:spcBef>
              <a:spcAft>
                <a:spcPts val="0"/>
              </a:spcAft>
              <a:buSzPts val="1800"/>
              <a:buChar char="○"/>
            </a:pPr>
            <a:r>
              <a:rPr lang="en" sz="1800"/>
              <a:t>(e.g., neural net architecture and its weights)</a:t>
            </a:r>
            <a:endParaRPr sz="1800"/>
          </a:p>
          <a:p>
            <a:pPr indent="-342900" lvl="0" marL="457200" rtl="0" algn="l">
              <a:spcBef>
                <a:spcPts val="0"/>
              </a:spcBef>
              <a:spcAft>
                <a:spcPts val="0"/>
              </a:spcAft>
              <a:buSzPts val="1800"/>
              <a:buChar char="●"/>
            </a:pPr>
            <a:r>
              <a:rPr b="1" lang="en" sz="1800"/>
              <a:t>Learning:</a:t>
            </a:r>
            <a:r>
              <a:rPr lang="en" sz="1800"/>
              <a:t> setting the parameters based on data.</a:t>
            </a:r>
            <a:endParaRPr sz="1800"/>
          </a:p>
          <a:p>
            <a:pPr indent="-342900" lvl="1" marL="914400" rtl="0" algn="l">
              <a:spcBef>
                <a:spcPts val="0"/>
              </a:spcBef>
              <a:spcAft>
                <a:spcPts val="0"/>
              </a:spcAft>
              <a:buSzPts val="1800"/>
              <a:buChar char="○"/>
            </a:pPr>
            <a:r>
              <a:rPr lang="en" sz="1800"/>
              <a:t>(e.g., neural net architecture and its weights)</a:t>
            </a:r>
            <a:endParaRPr sz="1800"/>
          </a:p>
          <a:p>
            <a:pPr indent="-342900" lvl="0" marL="457200" rtl="0" algn="l">
              <a:spcBef>
                <a:spcPts val="0"/>
              </a:spcBef>
              <a:spcAft>
                <a:spcPts val="0"/>
              </a:spcAft>
              <a:buSzPts val="1800"/>
              <a:buChar char="●"/>
            </a:pPr>
            <a:r>
              <a:rPr b="1" lang="en" sz="1800"/>
              <a:t>Inference:</a:t>
            </a:r>
            <a:r>
              <a:rPr lang="en" sz="1800"/>
              <a:t> make a decision given a scoring function</a:t>
            </a:r>
            <a:endParaRPr sz="1800"/>
          </a:p>
        </p:txBody>
      </p:sp>
      <p:pic>
        <p:nvPicPr>
          <p:cNvPr id="577" name="Google Shape;577;p79"/>
          <p:cNvPicPr preferRelativeResize="0"/>
          <p:nvPr/>
        </p:nvPicPr>
        <p:blipFill>
          <a:blip r:embed="rId3">
            <a:alphaModFix/>
          </a:blip>
          <a:stretch>
            <a:fillRect/>
          </a:stretch>
        </p:blipFill>
        <p:spPr>
          <a:xfrm>
            <a:off x="3766338" y="2023525"/>
            <a:ext cx="1517435" cy="415025"/>
          </a:xfrm>
          <a:prstGeom prst="rect">
            <a:avLst/>
          </a:prstGeom>
          <a:noFill/>
          <a:ln>
            <a:noFill/>
          </a:ln>
        </p:spPr>
      </p:pic>
      <p:sp>
        <p:nvSpPr>
          <p:cNvPr id="578" name="Google Shape;578;p79"/>
          <p:cNvSpPr txBox="1"/>
          <p:nvPr/>
        </p:nvSpPr>
        <p:spPr>
          <a:xfrm>
            <a:off x="402700" y="1116550"/>
            <a:ext cx="8072100" cy="68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lt1"/>
                </a:solidFill>
                <a:latin typeface="Lato"/>
                <a:ea typeface="Lato"/>
                <a:cs typeface="Lato"/>
                <a:sym typeface="Lato"/>
              </a:rPr>
              <a:t>Goal: </a:t>
            </a:r>
            <a:r>
              <a:rPr lang="en" sz="1800">
                <a:solidFill>
                  <a:schemeClr val="lt1"/>
                </a:solidFill>
                <a:latin typeface="Lato"/>
                <a:ea typeface="Lato"/>
                <a:cs typeface="Lato"/>
                <a:sym typeface="Lato"/>
              </a:rPr>
              <a:t>Learn a scoring function (“energy function”) that says how compatible output is for input :</a:t>
            </a:r>
            <a:endParaRPr sz="12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Example Parametrization: Bag of Words (BoW)</a:t>
            </a:r>
            <a:endParaRPr sz="2800">
              <a:latin typeface="Playfair Display"/>
              <a:ea typeface="Playfair Display"/>
              <a:cs typeface="Playfair Display"/>
              <a:sym typeface="Playfair Display"/>
            </a:endParaRPr>
          </a:p>
        </p:txBody>
      </p:sp>
      <p:pic>
        <p:nvPicPr>
          <p:cNvPr id="584" name="Google Shape;584;p80"/>
          <p:cNvPicPr preferRelativeResize="0"/>
          <p:nvPr/>
        </p:nvPicPr>
        <p:blipFill>
          <a:blip r:embed="rId3">
            <a:alphaModFix/>
          </a:blip>
          <a:stretch>
            <a:fillRect/>
          </a:stretch>
        </p:blipFill>
        <p:spPr>
          <a:xfrm>
            <a:off x="2900450" y="4445735"/>
            <a:ext cx="3249200" cy="683600"/>
          </a:xfrm>
          <a:prstGeom prst="rect">
            <a:avLst/>
          </a:prstGeom>
          <a:noFill/>
          <a:ln>
            <a:noFill/>
          </a:ln>
        </p:spPr>
      </p:pic>
      <p:grpSp>
        <p:nvGrpSpPr>
          <p:cNvPr id="585" name="Google Shape;585;p80"/>
          <p:cNvGrpSpPr/>
          <p:nvPr/>
        </p:nvGrpSpPr>
        <p:grpSpPr>
          <a:xfrm>
            <a:off x="2834400" y="3237950"/>
            <a:ext cx="640500" cy="1191756"/>
            <a:chOff x="2834400" y="3237950"/>
            <a:chExt cx="640500" cy="1191756"/>
          </a:xfrm>
        </p:grpSpPr>
        <p:sp>
          <p:nvSpPr>
            <p:cNvPr id="586" name="Google Shape;586;p80"/>
            <p:cNvSpPr/>
            <p:nvPr/>
          </p:nvSpPr>
          <p:spPr>
            <a:xfrm>
              <a:off x="2834400" y="4127606"/>
              <a:ext cx="640500" cy="302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lookup</a:t>
              </a:r>
              <a:endParaRPr sz="1000">
                <a:solidFill>
                  <a:schemeClr val="lt1"/>
                </a:solidFill>
                <a:latin typeface="Lato"/>
                <a:ea typeface="Lato"/>
                <a:cs typeface="Lato"/>
                <a:sym typeface="Lato"/>
              </a:endParaRPr>
            </a:p>
          </p:txBody>
        </p:sp>
        <p:sp>
          <p:nvSpPr>
            <p:cNvPr id="587" name="Google Shape;587;p80"/>
            <p:cNvSpPr/>
            <p:nvPr/>
          </p:nvSpPr>
          <p:spPr>
            <a:xfrm>
              <a:off x="3038500" y="3237950"/>
              <a:ext cx="247200" cy="68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588" name="Google Shape;588;p80"/>
            <p:cNvSpPr/>
            <p:nvPr/>
          </p:nvSpPr>
          <p:spPr>
            <a:xfrm>
              <a:off x="3061450" y="3486960"/>
              <a:ext cx="201300" cy="174000"/>
            </a:xfrm>
            <a:prstGeom prst="ellipse">
              <a:avLst/>
            </a:prstGeom>
            <a:solidFill>
              <a:srgbClr val="0942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cxnSp>
          <p:nvCxnSpPr>
            <p:cNvPr id="589" name="Google Shape;589;p80"/>
            <p:cNvCxnSpPr>
              <a:stCxn id="586" idx="0"/>
              <a:endCxn id="587" idx="2"/>
            </p:cNvCxnSpPr>
            <p:nvPr/>
          </p:nvCxnSpPr>
          <p:spPr>
            <a:xfrm flipH="1" rot="10800000">
              <a:off x="3154650" y="3921506"/>
              <a:ext cx="7500" cy="206100"/>
            </a:xfrm>
            <a:prstGeom prst="straightConnector1">
              <a:avLst/>
            </a:prstGeom>
            <a:noFill/>
            <a:ln cap="flat" cmpd="sng" w="9525">
              <a:solidFill>
                <a:schemeClr val="lt1"/>
              </a:solidFill>
              <a:prstDash val="solid"/>
              <a:round/>
              <a:headEnd len="med" w="med" type="none"/>
              <a:tailEnd len="med" w="med" type="triangle"/>
            </a:ln>
          </p:spPr>
        </p:cxnSp>
      </p:grpSp>
      <p:grpSp>
        <p:nvGrpSpPr>
          <p:cNvPr id="590" name="Google Shape;590;p80"/>
          <p:cNvGrpSpPr/>
          <p:nvPr/>
        </p:nvGrpSpPr>
        <p:grpSpPr>
          <a:xfrm>
            <a:off x="3715917" y="3237950"/>
            <a:ext cx="640500" cy="1191756"/>
            <a:chOff x="3715917" y="3237950"/>
            <a:chExt cx="640500" cy="1191756"/>
          </a:xfrm>
        </p:grpSpPr>
        <p:sp>
          <p:nvSpPr>
            <p:cNvPr id="591" name="Google Shape;591;p80"/>
            <p:cNvSpPr/>
            <p:nvPr/>
          </p:nvSpPr>
          <p:spPr>
            <a:xfrm>
              <a:off x="3715917" y="4127606"/>
              <a:ext cx="640500" cy="302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lookup</a:t>
              </a:r>
              <a:endParaRPr sz="1000">
                <a:solidFill>
                  <a:schemeClr val="lt1"/>
                </a:solidFill>
                <a:latin typeface="Lato"/>
                <a:ea typeface="Lato"/>
                <a:cs typeface="Lato"/>
                <a:sym typeface="Lato"/>
              </a:endParaRPr>
            </a:p>
          </p:txBody>
        </p:sp>
        <p:sp>
          <p:nvSpPr>
            <p:cNvPr id="592" name="Google Shape;592;p80"/>
            <p:cNvSpPr/>
            <p:nvPr/>
          </p:nvSpPr>
          <p:spPr>
            <a:xfrm>
              <a:off x="3868150" y="3237950"/>
              <a:ext cx="247200" cy="68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593" name="Google Shape;593;p80"/>
            <p:cNvSpPr/>
            <p:nvPr/>
          </p:nvSpPr>
          <p:spPr>
            <a:xfrm>
              <a:off x="3902575" y="3303010"/>
              <a:ext cx="201300" cy="174000"/>
            </a:xfrm>
            <a:prstGeom prst="ellipse">
              <a:avLst/>
            </a:prstGeom>
            <a:solidFill>
              <a:srgbClr val="0942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cxnSp>
          <p:nvCxnSpPr>
            <p:cNvPr id="594" name="Google Shape;594;p80"/>
            <p:cNvCxnSpPr/>
            <p:nvPr/>
          </p:nvCxnSpPr>
          <p:spPr>
            <a:xfrm flipH="1" rot="10800000">
              <a:off x="3999475" y="3905481"/>
              <a:ext cx="7500" cy="206100"/>
            </a:xfrm>
            <a:prstGeom prst="straightConnector1">
              <a:avLst/>
            </a:prstGeom>
            <a:noFill/>
            <a:ln cap="flat" cmpd="sng" w="9525">
              <a:solidFill>
                <a:schemeClr val="lt1"/>
              </a:solidFill>
              <a:prstDash val="solid"/>
              <a:round/>
              <a:headEnd len="med" w="med" type="none"/>
              <a:tailEnd len="med" w="med" type="triangle"/>
            </a:ln>
          </p:spPr>
        </p:cxnSp>
      </p:grpSp>
      <p:grpSp>
        <p:nvGrpSpPr>
          <p:cNvPr id="595" name="Google Shape;595;p80"/>
          <p:cNvGrpSpPr/>
          <p:nvPr/>
        </p:nvGrpSpPr>
        <p:grpSpPr>
          <a:xfrm>
            <a:off x="4597433" y="3237950"/>
            <a:ext cx="640500" cy="1191756"/>
            <a:chOff x="4597433" y="3237950"/>
            <a:chExt cx="640500" cy="1191756"/>
          </a:xfrm>
        </p:grpSpPr>
        <p:sp>
          <p:nvSpPr>
            <p:cNvPr id="596" name="Google Shape;596;p80"/>
            <p:cNvSpPr/>
            <p:nvPr/>
          </p:nvSpPr>
          <p:spPr>
            <a:xfrm>
              <a:off x="4597433" y="4127606"/>
              <a:ext cx="640500" cy="302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lookup</a:t>
              </a:r>
              <a:endParaRPr sz="1000">
                <a:solidFill>
                  <a:schemeClr val="lt1"/>
                </a:solidFill>
                <a:latin typeface="Lato"/>
                <a:ea typeface="Lato"/>
                <a:cs typeface="Lato"/>
                <a:sym typeface="Lato"/>
              </a:endParaRPr>
            </a:p>
          </p:txBody>
        </p:sp>
        <p:sp>
          <p:nvSpPr>
            <p:cNvPr id="597" name="Google Shape;597;p80"/>
            <p:cNvSpPr/>
            <p:nvPr/>
          </p:nvSpPr>
          <p:spPr>
            <a:xfrm>
              <a:off x="4720750" y="3237950"/>
              <a:ext cx="247200" cy="68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598" name="Google Shape;598;p80"/>
            <p:cNvSpPr/>
            <p:nvPr/>
          </p:nvSpPr>
          <p:spPr>
            <a:xfrm>
              <a:off x="4743700" y="3660960"/>
              <a:ext cx="201300" cy="174000"/>
            </a:xfrm>
            <a:prstGeom prst="ellipse">
              <a:avLst/>
            </a:prstGeom>
            <a:solidFill>
              <a:srgbClr val="0942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cxnSp>
          <p:nvCxnSpPr>
            <p:cNvPr id="599" name="Google Shape;599;p80"/>
            <p:cNvCxnSpPr/>
            <p:nvPr/>
          </p:nvCxnSpPr>
          <p:spPr>
            <a:xfrm flipH="1" rot="10800000">
              <a:off x="4844300" y="3921506"/>
              <a:ext cx="7500" cy="206100"/>
            </a:xfrm>
            <a:prstGeom prst="straightConnector1">
              <a:avLst/>
            </a:prstGeom>
            <a:noFill/>
            <a:ln cap="flat" cmpd="sng" w="9525">
              <a:solidFill>
                <a:schemeClr val="lt1"/>
              </a:solidFill>
              <a:prstDash val="solid"/>
              <a:round/>
              <a:headEnd len="med" w="med" type="none"/>
              <a:tailEnd len="med" w="med" type="triangle"/>
            </a:ln>
          </p:spPr>
        </p:cxnSp>
      </p:grpSp>
      <p:grpSp>
        <p:nvGrpSpPr>
          <p:cNvPr id="600" name="Google Shape;600;p80"/>
          <p:cNvGrpSpPr/>
          <p:nvPr/>
        </p:nvGrpSpPr>
        <p:grpSpPr>
          <a:xfrm>
            <a:off x="5478950" y="3237950"/>
            <a:ext cx="640500" cy="1191756"/>
            <a:chOff x="5478950" y="3237950"/>
            <a:chExt cx="640500" cy="1191756"/>
          </a:xfrm>
        </p:grpSpPr>
        <p:sp>
          <p:nvSpPr>
            <p:cNvPr id="601" name="Google Shape;601;p80"/>
            <p:cNvSpPr/>
            <p:nvPr/>
          </p:nvSpPr>
          <p:spPr>
            <a:xfrm>
              <a:off x="5478950" y="4127606"/>
              <a:ext cx="640500" cy="302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Lato"/>
                  <a:ea typeface="Lato"/>
                  <a:cs typeface="Lato"/>
                  <a:sym typeface="Lato"/>
                </a:rPr>
                <a:t>lookup</a:t>
              </a:r>
              <a:endParaRPr sz="1000">
                <a:solidFill>
                  <a:schemeClr val="lt1"/>
                </a:solidFill>
                <a:latin typeface="Lato"/>
                <a:ea typeface="Lato"/>
                <a:cs typeface="Lato"/>
                <a:sym typeface="Lato"/>
              </a:endParaRPr>
            </a:p>
          </p:txBody>
        </p:sp>
        <p:sp>
          <p:nvSpPr>
            <p:cNvPr id="602" name="Google Shape;602;p80"/>
            <p:cNvSpPr/>
            <p:nvPr/>
          </p:nvSpPr>
          <p:spPr>
            <a:xfrm>
              <a:off x="5675600" y="3237950"/>
              <a:ext cx="247200" cy="683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603" name="Google Shape;603;p80"/>
            <p:cNvSpPr/>
            <p:nvPr/>
          </p:nvSpPr>
          <p:spPr>
            <a:xfrm>
              <a:off x="5698550" y="3387372"/>
              <a:ext cx="201300" cy="174000"/>
            </a:xfrm>
            <a:prstGeom prst="ellipse">
              <a:avLst/>
            </a:prstGeom>
            <a:solidFill>
              <a:srgbClr val="0942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cxnSp>
          <p:nvCxnSpPr>
            <p:cNvPr id="604" name="Google Shape;604;p80"/>
            <p:cNvCxnSpPr/>
            <p:nvPr/>
          </p:nvCxnSpPr>
          <p:spPr>
            <a:xfrm flipH="1" rot="10800000">
              <a:off x="5795450" y="3900506"/>
              <a:ext cx="7500" cy="206100"/>
            </a:xfrm>
            <a:prstGeom prst="straightConnector1">
              <a:avLst/>
            </a:prstGeom>
            <a:noFill/>
            <a:ln cap="flat" cmpd="sng" w="9525">
              <a:solidFill>
                <a:schemeClr val="lt1"/>
              </a:solidFill>
              <a:prstDash val="solid"/>
              <a:round/>
              <a:headEnd len="med" w="med" type="none"/>
              <a:tailEnd len="med" w="med" type="triangle"/>
            </a:ln>
          </p:spPr>
        </p:cxnSp>
      </p:grpSp>
      <p:pic>
        <p:nvPicPr>
          <p:cNvPr id="605" name="Google Shape;605;p80"/>
          <p:cNvPicPr preferRelativeResize="0"/>
          <p:nvPr/>
        </p:nvPicPr>
        <p:blipFill>
          <a:blip r:embed="rId4">
            <a:alphaModFix/>
          </a:blip>
          <a:stretch>
            <a:fillRect/>
          </a:stretch>
        </p:blipFill>
        <p:spPr>
          <a:xfrm>
            <a:off x="453025" y="1884528"/>
            <a:ext cx="1026875" cy="1548450"/>
          </a:xfrm>
          <a:prstGeom prst="rect">
            <a:avLst/>
          </a:prstGeom>
          <a:noFill/>
          <a:ln>
            <a:noFill/>
          </a:ln>
        </p:spPr>
      </p:pic>
      <p:sp>
        <p:nvSpPr>
          <p:cNvPr id="606" name="Google Shape;606;p80"/>
          <p:cNvSpPr txBox="1"/>
          <p:nvPr/>
        </p:nvSpPr>
        <p:spPr>
          <a:xfrm>
            <a:off x="72475" y="3644275"/>
            <a:ext cx="2206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Light"/>
                <a:ea typeface="Lato Light"/>
                <a:cs typeface="Lato Light"/>
                <a:sym typeface="Lato Light"/>
              </a:rPr>
              <a:t>V: Vocabulary size</a:t>
            </a:r>
            <a:endParaRPr>
              <a:latin typeface="Lato Light"/>
              <a:ea typeface="Lato Light"/>
              <a:cs typeface="Lato Light"/>
              <a:sym typeface="Lato Light"/>
            </a:endParaRPr>
          </a:p>
          <a:p>
            <a:pPr indent="0" lvl="0" marL="0" rtl="0" algn="l">
              <a:spcBef>
                <a:spcPts val="0"/>
              </a:spcBef>
              <a:spcAft>
                <a:spcPts val="0"/>
              </a:spcAft>
              <a:buNone/>
            </a:pPr>
            <a:r>
              <a:rPr lang="en">
                <a:latin typeface="Lato Light"/>
                <a:ea typeface="Lato Light"/>
                <a:cs typeface="Lato Light"/>
                <a:sym typeface="Lato Light"/>
              </a:rPr>
              <a:t>(e.g., set of all words in training set)</a:t>
            </a:r>
            <a:endParaRPr>
              <a:latin typeface="Lato Light"/>
              <a:ea typeface="Lato Light"/>
              <a:cs typeface="Lato Light"/>
              <a:sym typeface="Lato Light"/>
            </a:endParaRPr>
          </a:p>
        </p:txBody>
      </p:sp>
      <p:cxnSp>
        <p:nvCxnSpPr>
          <p:cNvPr id="607" name="Google Shape;607;p80"/>
          <p:cNvCxnSpPr>
            <a:stCxn id="587" idx="0"/>
          </p:cNvCxnSpPr>
          <p:nvPr/>
        </p:nvCxnSpPr>
        <p:spPr>
          <a:xfrm flipH="1" rot="10800000">
            <a:off x="3162100" y="2636150"/>
            <a:ext cx="480600" cy="601800"/>
          </a:xfrm>
          <a:prstGeom prst="straightConnector1">
            <a:avLst/>
          </a:prstGeom>
          <a:noFill/>
          <a:ln cap="flat" cmpd="sng" w="9525">
            <a:solidFill>
              <a:schemeClr val="lt1"/>
            </a:solidFill>
            <a:prstDash val="solid"/>
            <a:round/>
            <a:headEnd len="med" w="med" type="none"/>
            <a:tailEnd len="med" w="med" type="triangle"/>
          </a:ln>
        </p:spPr>
      </p:cxnSp>
      <p:cxnSp>
        <p:nvCxnSpPr>
          <p:cNvPr id="608" name="Google Shape;608;p80"/>
          <p:cNvCxnSpPr/>
          <p:nvPr/>
        </p:nvCxnSpPr>
        <p:spPr>
          <a:xfrm flipH="1" rot="10800000">
            <a:off x="3953125" y="2645760"/>
            <a:ext cx="263400" cy="595500"/>
          </a:xfrm>
          <a:prstGeom prst="straightConnector1">
            <a:avLst/>
          </a:prstGeom>
          <a:noFill/>
          <a:ln cap="flat" cmpd="sng" w="9525">
            <a:solidFill>
              <a:schemeClr val="lt1"/>
            </a:solidFill>
            <a:prstDash val="solid"/>
            <a:round/>
            <a:headEnd len="med" w="med" type="none"/>
            <a:tailEnd len="med" w="med" type="triangle"/>
          </a:ln>
        </p:spPr>
      </p:cxnSp>
      <p:cxnSp>
        <p:nvCxnSpPr>
          <p:cNvPr id="609" name="Google Shape;609;p80"/>
          <p:cNvCxnSpPr/>
          <p:nvPr/>
        </p:nvCxnSpPr>
        <p:spPr>
          <a:xfrm rot="10800000">
            <a:off x="4654700" y="2639297"/>
            <a:ext cx="197100" cy="595500"/>
          </a:xfrm>
          <a:prstGeom prst="straightConnector1">
            <a:avLst/>
          </a:prstGeom>
          <a:noFill/>
          <a:ln cap="flat" cmpd="sng" w="9525">
            <a:solidFill>
              <a:schemeClr val="lt1"/>
            </a:solidFill>
            <a:prstDash val="solid"/>
            <a:round/>
            <a:headEnd len="med" w="med" type="none"/>
            <a:tailEnd len="med" w="med" type="triangle"/>
          </a:ln>
        </p:spPr>
      </p:cxnSp>
      <p:cxnSp>
        <p:nvCxnSpPr>
          <p:cNvPr id="610" name="Google Shape;610;p80"/>
          <p:cNvCxnSpPr/>
          <p:nvPr/>
        </p:nvCxnSpPr>
        <p:spPr>
          <a:xfrm rot="10800000">
            <a:off x="5335575" y="2663310"/>
            <a:ext cx="504000" cy="559200"/>
          </a:xfrm>
          <a:prstGeom prst="straightConnector1">
            <a:avLst/>
          </a:prstGeom>
          <a:noFill/>
          <a:ln cap="flat" cmpd="sng" w="9525">
            <a:solidFill>
              <a:schemeClr val="lt1"/>
            </a:solidFill>
            <a:prstDash val="solid"/>
            <a:round/>
            <a:headEnd len="med" w="med" type="none"/>
            <a:tailEnd len="med" w="med" type="triangle"/>
          </a:ln>
        </p:spPr>
      </p:cxnSp>
      <p:grpSp>
        <p:nvGrpSpPr>
          <p:cNvPr id="611" name="Google Shape;611;p80"/>
          <p:cNvGrpSpPr/>
          <p:nvPr/>
        </p:nvGrpSpPr>
        <p:grpSpPr>
          <a:xfrm>
            <a:off x="3367975" y="2267860"/>
            <a:ext cx="4166275" cy="400200"/>
            <a:chOff x="3367975" y="2267860"/>
            <a:chExt cx="4166275" cy="400200"/>
          </a:xfrm>
        </p:grpSpPr>
        <p:sp>
          <p:nvSpPr>
            <p:cNvPr id="612" name="Google Shape;612;p80"/>
            <p:cNvSpPr/>
            <p:nvPr/>
          </p:nvSpPr>
          <p:spPr>
            <a:xfrm>
              <a:off x="3367975" y="2315498"/>
              <a:ext cx="2111100" cy="302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613" name="Google Shape;613;p80"/>
            <p:cNvSpPr/>
            <p:nvPr/>
          </p:nvSpPr>
          <p:spPr>
            <a:xfrm>
              <a:off x="3514625" y="2379536"/>
              <a:ext cx="201300" cy="174000"/>
            </a:xfrm>
            <a:prstGeom prst="ellipse">
              <a:avLst/>
            </a:prstGeom>
            <a:solidFill>
              <a:srgbClr val="0942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614" name="Google Shape;614;p80"/>
            <p:cNvSpPr/>
            <p:nvPr/>
          </p:nvSpPr>
          <p:spPr>
            <a:xfrm>
              <a:off x="3996025" y="2379936"/>
              <a:ext cx="201300" cy="174000"/>
            </a:xfrm>
            <a:prstGeom prst="ellipse">
              <a:avLst/>
            </a:prstGeom>
            <a:solidFill>
              <a:srgbClr val="0942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615" name="Google Shape;615;p80"/>
            <p:cNvSpPr/>
            <p:nvPr/>
          </p:nvSpPr>
          <p:spPr>
            <a:xfrm>
              <a:off x="4277025" y="2379936"/>
              <a:ext cx="201300" cy="174000"/>
            </a:xfrm>
            <a:prstGeom prst="ellipse">
              <a:avLst/>
            </a:prstGeom>
            <a:solidFill>
              <a:srgbClr val="0942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616" name="Google Shape;616;p80"/>
            <p:cNvSpPr/>
            <p:nvPr/>
          </p:nvSpPr>
          <p:spPr>
            <a:xfrm>
              <a:off x="5088675" y="2379536"/>
              <a:ext cx="201300" cy="174000"/>
            </a:xfrm>
            <a:prstGeom prst="ellipse">
              <a:avLst/>
            </a:prstGeom>
            <a:solidFill>
              <a:srgbClr val="0942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617" name="Google Shape;617;p80"/>
            <p:cNvSpPr txBox="1"/>
            <p:nvPr/>
          </p:nvSpPr>
          <p:spPr>
            <a:xfrm>
              <a:off x="5795450" y="2267860"/>
              <a:ext cx="17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f(x) ∈ ℝ</a:t>
              </a:r>
              <a:endParaRPr/>
            </a:p>
          </p:txBody>
        </p:sp>
      </p:grpSp>
      <p:sp>
        <p:nvSpPr>
          <p:cNvPr id="618" name="Google Shape;618;p80"/>
          <p:cNvSpPr/>
          <p:nvPr/>
        </p:nvSpPr>
        <p:spPr>
          <a:xfrm>
            <a:off x="4402175" y="2158224"/>
            <a:ext cx="124200" cy="1080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619" name="Google Shape;619;p80"/>
          <p:cNvSpPr/>
          <p:nvPr/>
        </p:nvSpPr>
        <p:spPr>
          <a:xfrm>
            <a:off x="4183213" y="1017725"/>
            <a:ext cx="480600" cy="400200"/>
          </a:xfrm>
          <a:prstGeom prst="ellipse">
            <a:avLst/>
          </a:prstGeom>
          <a:solidFill>
            <a:srgbClr val="A1C2F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cxnSp>
        <p:nvCxnSpPr>
          <p:cNvPr id="620" name="Google Shape;620;p80"/>
          <p:cNvCxnSpPr>
            <a:stCxn id="621" idx="0"/>
            <a:endCxn id="619" idx="4"/>
          </p:cNvCxnSpPr>
          <p:nvPr/>
        </p:nvCxnSpPr>
        <p:spPr>
          <a:xfrm rot="10800000">
            <a:off x="4423525" y="1418017"/>
            <a:ext cx="2100" cy="405000"/>
          </a:xfrm>
          <a:prstGeom prst="straightConnector1">
            <a:avLst/>
          </a:prstGeom>
          <a:noFill/>
          <a:ln cap="flat" cmpd="sng" w="9525">
            <a:solidFill>
              <a:schemeClr val="lt1"/>
            </a:solidFill>
            <a:prstDash val="solid"/>
            <a:round/>
            <a:headEnd len="med" w="med" type="none"/>
            <a:tailEnd len="med" w="med" type="triangle"/>
          </a:ln>
        </p:spPr>
      </p:cxnSp>
      <p:sp>
        <p:nvSpPr>
          <p:cNvPr id="622" name="Google Shape;622;p80"/>
          <p:cNvSpPr txBox="1"/>
          <p:nvPr/>
        </p:nvSpPr>
        <p:spPr>
          <a:xfrm>
            <a:off x="4967950" y="10799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Score s ∈ ℝ</a:t>
            </a:r>
            <a:endParaRPr/>
          </a:p>
        </p:txBody>
      </p:sp>
      <p:grpSp>
        <p:nvGrpSpPr>
          <p:cNvPr id="623" name="Google Shape;623;p80"/>
          <p:cNvGrpSpPr/>
          <p:nvPr/>
        </p:nvGrpSpPr>
        <p:grpSpPr>
          <a:xfrm>
            <a:off x="3370075" y="1775825"/>
            <a:ext cx="5432875" cy="400200"/>
            <a:chOff x="3370075" y="1775825"/>
            <a:chExt cx="5432875" cy="400200"/>
          </a:xfrm>
        </p:grpSpPr>
        <p:sp>
          <p:nvSpPr>
            <p:cNvPr id="621" name="Google Shape;621;p80"/>
            <p:cNvSpPr/>
            <p:nvPr/>
          </p:nvSpPr>
          <p:spPr>
            <a:xfrm>
              <a:off x="3370075" y="1823017"/>
              <a:ext cx="2111100" cy="302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624" name="Google Shape;624;p80"/>
            <p:cNvSpPr/>
            <p:nvPr/>
          </p:nvSpPr>
          <p:spPr>
            <a:xfrm>
              <a:off x="3516725" y="1888917"/>
              <a:ext cx="201300" cy="174000"/>
            </a:xfrm>
            <a:prstGeom prst="ellipse">
              <a:avLst/>
            </a:prstGeom>
            <a:solidFill>
              <a:srgbClr val="0942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625" name="Google Shape;625;p80"/>
            <p:cNvSpPr/>
            <p:nvPr/>
          </p:nvSpPr>
          <p:spPr>
            <a:xfrm>
              <a:off x="4041408" y="1888917"/>
              <a:ext cx="201300" cy="174000"/>
            </a:xfrm>
            <a:prstGeom prst="ellipse">
              <a:avLst/>
            </a:prstGeom>
            <a:solidFill>
              <a:srgbClr val="0942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626" name="Google Shape;626;p80"/>
            <p:cNvSpPr/>
            <p:nvPr/>
          </p:nvSpPr>
          <p:spPr>
            <a:xfrm>
              <a:off x="4303750" y="1888917"/>
              <a:ext cx="201300" cy="174000"/>
            </a:xfrm>
            <a:prstGeom prst="ellipse">
              <a:avLst/>
            </a:prstGeom>
            <a:solidFill>
              <a:srgbClr val="0942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627" name="Google Shape;627;p80"/>
            <p:cNvSpPr/>
            <p:nvPr/>
          </p:nvSpPr>
          <p:spPr>
            <a:xfrm>
              <a:off x="5090775" y="1888917"/>
              <a:ext cx="201300" cy="174000"/>
            </a:xfrm>
            <a:prstGeom prst="ellipse">
              <a:avLst/>
            </a:prstGeom>
            <a:solidFill>
              <a:srgbClr val="0942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628" name="Google Shape;628;p80"/>
            <p:cNvSpPr/>
            <p:nvPr/>
          </p:nvSpPr>
          <p:spPr>
            <a:xfrm>
              <a:off x="3779067" y="1888917"/>
              <a:ext cx="201300" cy="174000"/>
            </a:xfrm>
            <a:prstGeom prst="ellipse">
              <a:avLst/>
            </a:prstGeom>
            <a:solidFill>
              <a:srgbClr val="0942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629" name="Google Shape;629;p80"/>
            <p:cNvSpPr/>
            <p:nvPr/>
          </p:nvSpPr>
          <p:spPr>
            <a:xfrm>
              <a:off x="4566092" y="1888917"/>
              <a:ext cx="201300" cy="174000"/>
            </a:xfrm>
            <a:prstGeom prst="ellipse">
              <a:avLst/>
            </a:prstGeom>
            <a:solidFill>
              <a:srgbClr val="0942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630" name="Google Shape;630;p80"/>
            <p:cNvSpPr/>
            <p:nvPr/>
          </p:nvSpPr>
          <p:spPr>
            <a:xfrm>
              <a:off x="4828433" y="1888917"/>
              <a:ext cx="201300" cy="174000"/>
            </a:xfrm>
            <a:prstGeom prst="ellipse">
              <a:avLst/>
            </a:prstGeom>
            <a:solidFill>
              <a:srgbClr val="0942A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631" name="Google Shape;631;p80"/>
            <p:cNvSpPr txBox="1"/>
            <p:nvPr/>
          </p:nvSpPr>
          <p:spPr>
            <a:xfrm>
              <a:off x="5802950" y="17758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Weights w ∈ ℝV</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Example Parametrization: Bag of Words (BoW)</a:t>
            </a:r>
            <a:endParaRPr sz="2800">
              <a:latin typeface="Playfair Display"/>
              <a:ea typeface="Playfair Display"/>
              <a:cs typeface="Playfair Display"/>
              <a:sym typeface="Playfair Display"/>
            </a:endParaRPr>
          </a:p>
        </p:txBody>
      </p:sp>
      <p:pic>
        <p:nvPicPr>
          <p:cNvPr id="637" name="Google Shape;637;p81"/>
          <p:cNvPicPr preferRelativeResize="0"/>
          <p:nvPr/>
        </p:nvPicPr>
        <p:blipFill>
          <a:blip r:embed="rId3">
            <a:alphaModFix/>
          </a:blip>
          <a:stretch>
            <a:fillRect/>
          </a:stretch>
        </p:blipFill>
        <p:spPr>
          <a:xfrm>
            <a:off x="2887592" y="3778423"/>
            <a:ext cx="2616691" cy="550526"/>
          </a:xfrm>
          <a:prstGeom prst="rect">
            <a:avLst/>
          </a:prstGeom>
          <a:noFill/>
          <a:ln>
            <a:noFill/>
          </a:ln>
        </p:spPr>
      </p:pic>
      <p:grpSp>
        <p:nvGrpSpPr>
          <p:cNvPr id="638" name="Google Shape;638;p81"/>
          <p:cNvGrpSpPr/>
          <p:nvPr/>
        </p:nvGrpSpPr>
        <p:grpSpPr>
          <a:xfrm>
            <a:off x="2834304" y="2805636"/>
            <a:ext cx="515795" cy="959721"/>
            <a:chOff x="2834400" y="3237950"/>
            <a:chExt cx="640500" cy="1191756"/>
          </a:xfrm>
        </p:grpSpPr>
        <p:sp>
          <p:nvSpPr>
            <p:cNvPr id="639" name="Google Shape;639;p81"/>
            <p:cNvSpPr/>
            <p:nvPr/>
          </p:nvSpPr>
          <p:spPr>
            <a:xfrm>
              <a:off x="2834400" y="4127606"/>
              <a:ext cx="640500" cy="302100"/>
            </a:xfrm>
            <a:prstGeom prst="roundRect">
              <a:avLst>
                <a:gd fmla="val 16667" name="adj"/>
              </a:avLst>
            </a:prstGeom>
            <a:solidFill>
              <a:schemeClr val="accent3"/>
            </a:solidFill>
            <a:ln cap="flat" cmpd="sng" w="7675">
              <a:solidFill>
                <a:schemeClr val="dk2"/>
              </a:solidFill>
              <a:prstDash val="solid"/>
              <a:round/>
              <a:headEnd len="sm" w="sm" type="none"/>
              <a:tailEnd len="sm" w="sm" type="none"/>
            </a:ln>
          </p:spPr>
          <p:txBody>
            <a:bodyPr anchorCtr="0" anchor="ctr" bIns="73625" lIns="73625" spcFirstLastPara="1" rIns="73625" wrap="square" tIns="73625">
              <a:noAutofit/>
            </a:bodyPr>
            <a:lstStyle/>
            <a:p>
              <a:pPr indent="0" lvl="0" marL="0" rtl="0" algn="ctr">
                <a:spcBef>
                  <a:spcPts val="0"/>
                </a:spcBef>
                <a:spcAft>
                  <a:spcPts val="0"/>
                </a:spcAft>
                <a:buNone/>
              </a:pPr>
              <a:r>
                <a:rPr lang="en" sz="805">
                  <a:solidFill>
                    <a:schemeClr val="lt1"/>
                  </a:solidFill>
                  <a:latin typeface="Lato"/>
                  <a:ea typeface="Lato"/>
                  <a:cs typeface="Lato"/>
                  <a:sym typeface="Lato"/>
                </a:rPr>
                <a:t>lookup</a:t>
              </a:r>
              <a:endParaRPr sz="805">
                <a:solidFill>
                  <a:schemeClr val="lt1"/>
                </a:solidFill>
                <a:latin typeface="Lato"/>
                <a:ea typeface="Lato"/>
                <a:cs typeface="Lato"/>
                <a:sym typeface="Lato"/>
              </a:endParaRPr>
            </a:p>
          </p:txBody>
        </p:sp>
        <p:sp>
          <p:nvSpPr>
            <p:cNvPr id="640" name="Google Shape;640;p81"/>
            <p:cNvSpPr/>
            <p:nvPr/>
          </p:nvSpPr>
          <p:spPr>
            <a:xfrm>
              <a:off x="3038500" y="3237950"/>
              <a:ext cx="247200" cy="683700"/>
            </a:xfrm>
            <a:prstGeom prst="rect">
              <a:avLst/>
            </a:prstGeom>
            <a:noFill/>
            <a:ln cap="flat" cmpd="sng" w="7675">
              <a:solidFill>
                <a:schemeClr val="lt1"/>
              </a:solidFill>
              <a:prstDash val="solid"/>
              <a:round/>
              <a:headEnd len="sm" w="sm" type="none"/>
              <a:tailEnd len="sm" w="sm" type="none"/>
            </a:ln>
          </p:spPr>
          <p:txBody>
            <a:bodyPr anchorCtr="0" anchor="ctr" bIns="73625" lIns="73625" spcFirstLastPara="1" rIns="73625" wrap="square" tIns="73625">
              <a:noAutofit/>
            </a:bodyPr>
            <a:lstStyle/>
            <a:p>
              <a:pPr indent="0" lvl="0" marL="0" rtl="0" algn="ctr">
                <a:spcBef>
                  <a:spcPts val="0"/>
                </a:spcBef>
                <a:spcAft>
                  <a:spcPts val="0"/>
                </a:spcAft>
                <a:buNone/>
              </a:pPr>
              <a:r>
                <a:t/>
              </a:r>
              <a:endParaRPr sz="1127">
                <a:solidFill>
                  <a:schemeClr val="dk1"/>
                </a:solidFill>
                <a:latin typeface="Lato"/>
                <a:ea typeface="Lato"/>
                <a:cs typeface="Lato"/>
                <a:sym typeface="Lato"/>
              </a:endParaRPr>
            </a:p>
          </p:txBody>
        </p:sp>
        <p:sp>
          <p:nvSpPr>
            <p:cNvPr id="641" name="Google Shape;641;p81"/>
            <p:cNvSpPr/>
            <p:nvPr/>
          </p:nvSpPr>
          <p:spPr>
            <a:xfrm>
              <a:off x="3061450" y="3486960"/>
              <a:ext cx="201300" cy="174000"/>
            </a:xfrm>
            <a:prstGeom prst="ellipse">
              <a:avLst/>
            </a:prstGeom>
            <a:solidFill>
              <a:srgbClr val="0942A1"/>
            </a:solidFill>
            <a:ln cap="flat" cmpd="sng" w="7675">
              <a:solidFill>
                <a:schemeClr val="dk2"/>
              </a:solidFill>
              <a:prstDash val="solid"/>
              <a:round/>
              <a:headEnd len="sm" w="sm" type="none"/>
              <a:tailEnd len="sm" w="sm" type="none"/>
            </a:ln>
          </p:spPr>
          <p:txBody>
            <a:bodyPr anchorCtr="0" anchor="ctr" bIns="73625" lIns="73625" spcFirstLastPara="1" rIns="73625" wrap="square" tIns="73625">
              <a:noAutofit/>
            </a:bodyPr>
            <a:lstStyle/>
            <a:p>
              <a:pPr indent="0" lvl="0" marL="0" rtl="0" algn="ctr">
                <a:spcBef>
                  <a:spcPts val="0"/>
                </a:spcBef>
                <a:spcAft>
                  <a:spcPts val="0"/>
                </a:spcAft>
                <a:buNone/>
              </a:pPr>
              <a:r>
                <a:t/>
              </a:r>
              <a:endParaRPr sz="1127">
                <a:solidFill>
                  <a:schemeClr val="dk1"/>
                </a:solidFill>
                <a:latin typeface="Lato"/>
                <a:ea typeface="Lato"/>
                <a:cs typeface="Lato"/>
                <a:sym typeface="Lato"/>
              </a:endParaRPr>
            </a:p>
          </p:txBody>
        </p:sp>
        <p:cxnSp>
          <p:nvCxnSpPr>
            <p:cNvPr id="642" name="Google Shape;642;p81"/>
            <p:cNvCxnSpPr>
              <a:stCxn id="639" idx="0"/>
              <a:endCxn id="640" idx="2"/>
            </p:cNvCxnSpPr>
            <p:nvPr/>
          </p:nvCxnSpPr>
          <p:spPr>
            <a:xfrm flipH="1" rot="10800000">
              <a:off x="3154650" y="3921506"/>
              <a:ext cx="7500" cy="206100"/>
            </a:xfrm>
            <a:prstGeom prst="straightConnector1">
              <a:avLst/>
            </a:prstGeom>
            <a:noFill/>
            <a:ln cap="flat" cmpd="sng" w="7675">
              <a:solidFill>
                <a:schemeClr val="lt1"/>
              </a:solidFill>
              <a:prstDash val="solid"/>
              <a:round/>
              <a:headEnd len="med" w="med" type="none"/>
              <a:tailEnd len="med" w="med" type="triangle"/>
            </a:ln>
          </p:spPr>
        </p:cxnSp>
      </p:grpSp>
      <p:grpSp>
        <p:nvGrpSpPr>
          <p:cNvPr id="643" name="Google Shape;643;p81"/>
          <p:cNvGrpSpPr/>
          <p:nvPr/>
        </p:nvGrpSpPr>
        <p:grpSpPr>
          <a:xfrm>
            <a:off x="3544190" y="2805636"/>
            <a:ext cx="515795" cy="959721"/>
            <a:chOff x="3715917" y="3237950"/>
            <a:chExt cx="640500" cy="1191756"/>
          </a:xfrm>
        </p:grpSpPr>
        <p:sp>
          <p:nvSpPr>
            <p:cNvPr id="644" name="Google Shape;644;p81"/>
            <p:cNvSpPr/>
            <p:nvPr/>
          </p:nvSpPr>
          <p:spPr>
            <a:xfrm>
              <a:off x="3715917" y="4127606"/>
              <a:ext cx="640500" cy="302100"/>
            </a:xfrm>
            <a:prstGeom prst="roundRect">
              <a:avLst>
                <a:gd fmla="val 16667" name="adj"/>
              </a:avLst>
            </a:prstGeom>
            <a:solidFill>
              <a:schemeClr val="accent3"/>
            </a:solidFill>
            <a:ln cap="flat" cmpd="sng" w="7675">
              <a:solidFill>
                <a:schemeClr val="dk2"/>
              </a:solidFill>
              <a:prstDash val="solid"/>
              <a:round/>
              <a:headEnd len="sm" w="sm" type="none"/>
              <a:tailEnd len="sm" w="sm" type="none"/>
            </a:ln>
          </p:spPr>
          <p:txBody>
            <a:bodyPr anchorCtr="0" anchor="ctr" bIns="73625" lIns="73625" spcFirstLastPara="1" rIns="73625" wrap="square" tIns="73625">
              <a:noAutofit/>
            </a:bodyPr>
            <a:lstStyle/>
            <a:p>
              <a:pPr indent="0" lvl="0" marL="0" rtl="0" algn="ctr">
                <a:spcBef>
                  <a:spcPts val="0"/>
                </a:spcBef>
                <a:spcAft>
                  <a:spcPts val="0"/>
                </a:spcAft>
                <a:buNone/>
              </a:pPr>
              <a:r>
                <a:rPr lang="en" sz="805">
                  <a:solidFill>
                    <a:schemeClr val="lt1"/>
                  </a:solidFill>
                  <a:latin typeface="Lato"/>
                  <a:ea typeface="Lato"/>
                  <a:cs typeface="Lato"/>
                  <a:sym typeface="Lato"/>
                </a:rPr>
                <a:t>lookup</a:t>
              </a:r>
              <a:endParaRPr sz="805">
                <a:solidFill>
                  <a:schemeClr val="lt1"/>
                </a:solidFill>
                <a:latin typeface="Lato"/>
                <a:ea typeface="Lato"/>
                <a:cs typeface="Lato"/>
                <a:sym typeface="Lato"/>
              </a:endParaRPr>
            </a:p>
          </p:txBody>
        </p:sp>
        <p:sp>
          <p:nvSpPr>
            <p:cNvPr id="645" name="Google Shape;645;p81"/>
            <p:cNvSpPr/>
            <p:nvPr/>
          </p:nvSpPr>
          <p:spPr>
            <a:xfrm>
              <a:off x="3868150" y="3237950"/>
              <a:ext cx="247200" cy="683700"/>
            </a:xfrm>
            <a:prstGeom prst="rect">
              <a:avLst/>
            </a:prstGeom>
            <a:noFill/>
            <a:ln cap="flat" cmpd="sng" w="7675">
              <a:solidFill>
                <a:schemeClr val="lt1"/>
              </a:solidFill>
              <a:prstDash val="solid"/>
              <a:round/>
              <a:headEnd len="sm" w="sm" type="none"/>
              <a:tailEnd len="sm" w="sm" type="none"/>
            </a:ln>
          </p:spPr>
          <p:txBody>
            <a:bodyPr anchorCtr="0" anchor="ctr" bIns="73625" lIns="73625" spcFirstLastPara="1" rIns="73625" wrap="square" tIns="73625">
              <a:noAutofit/>
            </a:bodyPr>
            <a:lstStyle/>
            <a:p>
              <a:pPr indent="0" lvl="0" marL="0" rtl="0" algn="ctr">
                <a:spcBef>
                  <a:spcPts val="0"/>
                </a:spcBef>
                <a:spcAft>
                  <a:spcPts val="0"/>
                </a:spcAft>
                <a:buNone/>
              </a:pPr>
              <a:r>
                <a:t/>
              </a:r>
              <a:endParaRPr sz="1127">
                <a:solidFill>
                  <a:schemeClr val="dk1"/>
                </a:solidFill>
                <a:latin typeface="Lato"/>
                <a:ea typeface="Lato"/>
                <a:cs typeface="Lato"/>
                <a:sym typeface="Lato"/>
              </a:endParaRPr>
            </a:p>
          </p:txBody>
        </p:sp>
        <p:sp>
          <p:nvSpPr>
            <p:cNvPr id="646" name="Google Shape;646;p81"/>
            <p:cNvSpPr/>
            <p:nvPr/>
          </p:nvSpPr>
          <p:spPr>
            <a:xfrm>
              <a:off x="3902575" y="3303010"/>
              <a:ext cx="201300" cy="174000"/>
            </a:xfrm>
            <a:prstGeom prst="ellipse">
              <a:avLst/>
            </a:prstGeom>
            <a:solidFill>
              <a:srgbClr val="0942A1"/>
            </a:solidFill>
            <a:ln cap="flat" cmpd="sng" w="7675">
              <a:solidFill>
                <a:schemeClr val="dk2"/>
              </a:solidFill>
              <a:prstDash val="solid"/>
              <a:round/>
              <a:headEnd len="sm" w="sm" type="none"/>
              <a:tailEnd len="sm" w="sm" type="none"/>
            </a:ln>
          </p:spPr>
          <p:txBody>
            <a:bodyPr anchorCtr="0" anchor="ctr" bIns="73625" lIns="73625" spcFirstLastPara="1" rIns="73625" wrap="square" tIns="73625">
              <a:noAutofit/>
            </a:bodyPr>
            <a:lstStyle/>
            <a:p>
              <a:pPr indent="0" lvl="0" marL="0" rtl="0" algn="ctr">
                <a:spcBef>
                  <a:spcPts val="0"/>
                </a:spcBef>
                <a:spcAft>
                  <a:spcPts val="0"/>
                </a:spcAft>
                <a:buNone/>
              </a:pPr>
              <a:r>
                <a:t/>
              </a:r>
              <a:endParaRPr sz="1127">
                <a:solidFill>
                  <a:schemeClr val="dk1"/>
                </a:solidFill>
                <a:latin typeface="Lato"/>
                <a:ea typeface="Lato"/>
                <a:cs typeface="Lato"/>
                <a:sym typeface="Lato"/>
              </a:endParaRPr>
            </a:p>
          </p:txBody>
        </p:sp>
        <p:cxnSp>
          <p:nvCxnSpPr>
            <p:cNvPr id="647" name="Google Shape;647;p81"/>
            <p:cNvCxnSpPr/>
            <p:nvPr/>
          </p:nvCxnSpPr>
          <p:spPr>
            <a:xfrm flipH="1" rot="10800000">
              <a:off x="3999475" y="3905481"/>
              <a:ext cx="7500" cy="206100"/>
            </a:xfrm>
            <a:prstGeom prst="straightConnector1">
              <a:avLst/>
            </a:prstGeom>
            <a:noFill/>
            <a:ln cap="flat" cmpd="sng" w="7675">
              <a:solidFill>
                <a:schemeClr val="lt1"/>
              </a:solidFill>
              <a:prstDash val="solid"/>
              <a:round/>
              <a:headEnd len="med" w="med" type="none"/>
              <a:tailEnd len="med" w="med" type="triangle"/>
            </a:ln>
          </p:spPr>
        </p:cxnSp>
      </p:grpSp>
      <p:grpSp>
        <p:nvGrpSpPr>
          <p:cNvPr id="648" name="Google Shape;648;p81"/>
          <p:cNvGrpSpPr/>
          <p:nvPr/>
        </p:nvGrpSpPr>
        <p:grpSpPr>
          <a:xfrm>
            <a:off x="4254075" y="2805636"/>
            <a:ext cx="515795" cy="959721"/>
            <a:chOff x="4597433" y="3237950"/>
            <a:chExt cx="640500" cy="1191756"/>
          </a:xfrm>
        </p:grpSpPr>
        <p:sp>
          <p:nvSpPr>
            <p:cNvPr id="649" name="Google Shape;649;p81"/>
            <p:cNvSpPr/>
            <p:nvPr/>
          </p:nvSpPr>
          <p:spPr>
            <a:xfrm>
              <a:off x="4597433" y="4127606"/>
              <a:ext cx="640500" cy="302100"/>
            </a:xfrm>
            <a:prstGeom prst="roundRect">
              <a:avLst>
                <a:gd fmla="val 16667" name="adj"/>
              </a:avLst>
            </a:prstGeom>
            <a:solidFill>
              <a:schemeClr val="accent3"/>
            </a:solidFill>
            <a:ln cap="flat" cmpd="sng" w="7675">
              <a:solidFill>
                <a:schemeClr val="dk2"/>
              </a:solidFill>
              <a:prstDash val="solid"/>
              <a:round/>
              <a:headEnd len="sm" w="sm" type="none"/>
              <a:tailEnd len="sm" w="sm" type="none"/>
            </a:ln>
          </p:spPr>
          <p:txBody>
            <a:bodyPr anchorCtr="0" anchor="ctr" bIns="73625" lIns="73625" spcFirstLastPara="1" rIns="73625" wrap="square" tIns="73625">
              <a:noAutofit/>
            </a:bodyPr>
            <a:lstStyle/>
            <a:p>
              <a:pPr indent="0" lvl="0" marL="0" rtl="0" algn="ctr">
                <a:spcBef>
                  <a:spcPts val="0"/>
                </a:spcBef>
                <a:spcAft>
                  <a:spcPts val="0"/>
                </a:spcAft>
                <a:buNone/>
              </a:pPr>
              <a:r>
                <a:rPr lang="en" sz="805">
                  <a:solidFill>
                    <a:schemeClr val="lt1"/>
                  </a:solidFill>
                  <a:latin typeface="Lato"/>
                  <a:ea typeface="Lato"/>
                  <a:cs typeface="Lato"/>
                  <a:sym typeface="Lato"/>
                </a:rPr>
                <a:t>lookup</a:t>
              </a:r>
              <a:endParaRPr sz="805">
                <a:solidFill>
                  <a:schemeClr val="lt1"/>
                </a:solidFill>
                <a:latin typeface="Lato"/>
                <a:ea typeface="Lato"/>
                <a:cs typeface="Lato"/>
                <a:sym typeface="Lato"/>
              </a:endParaRPr>
            </a:p>
          </p:txBody>
        </p:sp>
        <p:sp>
          <p:nvSpPr>
            <p:cNvPr id="650" name="Google Shape;650;p81"/>
            <p:cNvSpPr/>
            <p:nvPr/>
          </p:nvSpPr>
          <p:spPr>
            <a:xfrm>
              <a:off x="4720750" y="3237950"/>
              <a:ext cx="247200" cy="683700"/>
            </a:xfrm>
            <a:prstGeom prst="rect">
              <a:avLst/>
            </a:prstGeom>
            <a:noFill/>
            <a:ln cap="flat" cmpd="sng" w="7675">
              <a:solidFill>
                <a:schemeClr val="lt1"/>
              </a:solidFill>
              <a:prstDash val="solid"/>
              <a:round/>
              <a:headEnd len="sm" w="sm" type="none"/>
              <a:tailEnd len="sm" w="sm" type="none"/>
            </a:ln>
          </p:spPr>
          <p:txBody>
            <a:bodyPr anchorCtr="0" anchor="ctr" bIns="73625" lIns="73625" spcFirstLastPara="1" rIns="73625" wrap="square" tIns="73625">
              <a:noAutofit/>
            </a:bodyPr>
            <a:lstStyle/>
            <a:p>
              <a:pPr indent="0" lvl="0" marL="0" rtl="0" algn="ctr">
                <a:spcBef>
                  <a:spcPts val="0"/>
                </a:spcBef>
                <a:spcAft>
                  <a:spcPts val="0"/>
                </a:spcAft>
                <a:buNone/>
              </a:pPr>
              <a:r>
                <a:t/>
              </a:r>
              <a:endParaRPr sz="1127">
                <a:solidFill>
                  <a:schemeClr val="dk1"/>
                </a:solidFill>
                <a:latin typeface="Lato"/>
                <a:ea typeface="Lato"/>
                <a:cs typeface="Lato"/>
                <a:sym typeface="Lato"/>
              </a:endParaRPr>
            </a:p>
          </p:txBody>
        </p:sp>
        <p:sp>
          <p:nvSpPr>
            <p:cNvPr id="651" name="Google Shape;651;p81"/>
            <p:cNvSpPr/>
            <p:nvPr/>
          </p:nvSpPr>
          <p:spPr>
            <a:xfrm>
              <a:off x="4743700" y="3660960"/>
              <a:ext cx="201300" cy="174000"/>
            </a:xfrm>
            <a:prstGeom prst="ellipse">
              <a:avLst/>
            </a:prstGeom>
            <a:solidFill>
              <a:srgbClr val="0942A1"/>
            </a:solidFill>
            <a:ln cap="flat" cmpd="sng" w="7675">
              <a:solidFill>
                <a:schemeClr val="dk2"/>
              </a:solidFill>
              <a:prstDash val="solid"/>
              <a:round/>
              <a:headEnd len="sm" w="sm" type="none"/>
              <a:tailEnd len="sm" w="sm" type="none"/>
            </a:ln>
          </p:spPr>
          <p:txBody>
            <a:bodyPr anchorCtr="0" anchor="ctr" bIns="73625" lIns="73625" spcFirstLastPara="1" rIns="73625" wrap="square" tIns="73625">
              <a:noAutofit/>
            </a:bodyPr>
            <a:lstStyle/>
            <a:p>
              <a:pPr indent="0" lvl="0" marL="0" rtl="0" algn="ctr">
                <a:spcBef>
                  <a:spcPts val="0"/>
                </a:spcBef>
                <a:spcAft>
                  <a:spcPts val="0"/>
                </a:spcAft>
                <a:buNone/>
              </a:pPr>
              <a:r>
                <a:t/>
              </a:r>
              <a:endParaRPr sz="1127">
                <a:solidFill>
                  <a:schemeClr val="dk1"/>
                </a:solidFill>
                <a:latin typeface="Lato"/>
                <a:ea typeface="Lato"/>
                <a:cs typeface="Lato"/>
                <a:sym typeface="Lato"/>
              </a:endParaRPr>
            </a:p>
          </p:txBody>
        </p:sp>
        <p:cxnSp>
          <p:nvCxnSpPr>
            <p:cNvPr id="652" name="Google Shape;652;p81"/>
            <p:cNvCxnSpPr/>
            <p:nvPr/>
          </p:nvCxnSpPr>
          <p:spPr>
            <a:xfrm flipH="1" rot="10800000">
              <a:off x="4844300" y="3921506"/>
              <a:ext cx="7500" cy="206100"/>
            </a:xfrm>
            <a:prstGeom prst="straightConnector1">
              <a:avLst/>
            </a:prstGeom>
            <a:noFill/>
            <a:ln cap="flat" cmpd="sng" w="7675">
              <a:solidFill>
                <a:schemeClr val="lt1"/>
              </a:solidFill>
              <a:prstDash val="solid"/>
              <a:round/>
              <a:headEnd len="med" w="med" type="none"/>
              <a:tailEnd len="med" w="med" type="triangle"/>
            </a:ln>
          </p:spPr>
        </p:cxnSp>
      </p:grpSp>
      <p:grpSp>
        <p:nvGrpSpPr>
          <p:cNvPr id="653" name="Google Shape;653;p81"/>
          <p:cNvGrpSpPr/>
          <p:nvPr/>
        </p:nvGrpSpPr>
        <p:grpSpPr>
          <a:xfrm>
            <a:off x="4963960" y="2805636"/>
            <a:ext cx="515795" cy="959721"/>
            <a:chOff x="5478950" y="3237950"/>
            <a:chExt cx="640500" cy="1191756"/>
          </a:xfrm>
        </p:grpSpPr>
        <p:sp>
          <p:nvSpPr>
            <p:cNvPr id="654" name="Google Shape;654;p81"/>
            <p:cNvSpPr/>
            <p:nvPr/>
          </p:nvSpPr>
          <p:spPr>
            <a:xfrm>
              <a:off x="5478950" y="4127606"/>
              <a:ext cx="640500" cy="302100"/>
            </a:xfrm>
            <a:prstGeom prst="roundRect">
              <a:avLst>
                <a:gd fmla="val 16667" name="adj"/>
              </a:avLst>
            </a:prstGeom>
            <a:solidFill>
              <a:schemeClr val="accent3"/>
            </a:solidFill>
            <a:ln cap="flat" cmpd="sng" w="7675">
              <a:solidFill>
                <a:schemeClr val="dk2"/>
              </a:solidFill>
              <a:prstDash val="solid"/>
              <a:round/>
              <a:headEnd len="sm" w="sm" type="none"/>
              <a:tailEnd len="sm" w="sm" type="none"/>
            </a:ln>
          </p:spPr>
          <p:txBody>
            <a:bodyPr anchorCtr="0" anchor="ctr" bIns="73625" lIns="73625" spcFirstLastPara="1" rIns="73625" wrap="square" tIns="73625">
              <a:noAutofit/>
            </a:bodyPr>
            <a:lstStyle/>
            <a:p>
              <a:pPr indent="0" lvl="0" marL="0" rtl="0" algn="ctr">
                <a:spcBef>
                  <a:spcPts val="0"/>
                </a:spcBef>
                <a:spcAft>
                  <a:spcPts val="0"/>
                </a:spcAft>
                <a:buNone/>
              </a:pPr>
              <a:r>
                <a:rPr lang="en" sz="805">
                  <a:solidFill>
                    <a:schemeClr val="lt1"/>
                  </a:solidFill>
                  <a:latin typeface="Lato"/>
                  <a:ea typeface="Lato"/>
                  <a:cs typeface="Lato"/>
                  <a:sym typeface="Lato"/>
                </a:rPr>
                <a:t>lookup</a:t>
              </a:r>
              <a:endParaRPr sz="805">
                <a:solidFill>
                  <a:schemeClr val="lt1"/>
                </a:solidFill>
                <a:latin typeface="Lato"/>
                <a:ea typeface="Lato"/>
                <a:cs typeface="Lato"/>
                <a:sym typeface="Lato"/>
              </a:endParaRPr>
            </a:p>
          </p:txBody>
        </p:sp>
        <p:sp>
          <p:nvSpPr>
            <p:cNvPr id="655" name="Google Shape;655;p81"/>
            <p:cNvSpPr/>
            <p:nvPr/>
          </p:nvSpPr>
          <p:spPr>
            <a:xfrm>
              <a:off x="5675600" y="3237950"/>
              <a:ext cx="247200" cy="683700"/>
            </a:xfrm>
            <a:prstGeom prst="rect">
              <a:avLst/>
            </a:prstGeom>
            <a:noFill/>
            <a:ln cap="flat" cmpd="sng" w="7675">
              <a:solidFill>
                <a:schemeClr val="lt1"/>
              </a:solidFill>
              <a:prstDash val="solid"/>
              <a:round/>
              <a:headEnd len="sm" w="sm" type="none"/>
              <a:tailEnd len="sm" w="sm" type="none"/>
            </a:ln>
          </p:spPr>
          <p:txBody>
            <a:bodyPr anchorCtr="0" anchor="ctr" bIns="73625" lIns="73625" spcFirstLastPara="1" rIns="73625" wrap="square" tIns="73625">
              <a:noAutofit/>
            </a:bodyPr>
            <a:lstStyle/>
            <a:p>
              <a:pPr indent="0" lvl="0" marL="0" rtl="0" algn="ctr">
                <a:spcBef>
                  <a:spcPts val="0"/>
                </a:spcBef>
                <a:spcAft>
                  <a:spcPts val="0"/>
                </a:spcAft>
                <a:buNone/>
              </a:pPr>
              <a:r>
                <a:t/>
              </a:r>
              <a:endParaRPr sz="1127">
                <a:solidFill>
                  <a:schemeClr val="dk1"/>
                </a:solidFill>
                <a:latin typeface="Lato"/>
                <a:ea typeface="Lato"/>
                <a:cs typeface="Lato"/>
                <a:sym typeface="Lato"/>
              </a:endParaRPr>
            </a:p>
          </p:txBody>
        </p:sp>
        <p:sp>
          <p:nvSpPr>
            <p:cNvPr id="656" name="Google Shape;656;p81"/>
            <p:cNvSpPr/>
            <p:nvPr/>
          </p:nvSpPr>
          <p:spPr>
            <a:xfrm>
              <a:off x="5698550" y="3387372"/>
              <a:ext cx="201300" cy="174000"/>
            </a:xfrm>
            <a:prstGeom prst="ellipse">
              <a:avLst/>
            </a:prstGeom>
            <a:solidFill>
              <a:srgbClr val="0942A1"/>
            </a:solidFill>
            <a:ln cap="flat" cmpd="sng" w="7675">
              <a:solidFill>
                <a:schemeClr val="dk2"/>
              </a:solidFill>
              <a:prstDash val="solid"/>
              <a:round/>
              <a:headEnd len="sm" w="sm" type="none"/>
              <a:tailEnd len="sm" w="sm" type="none"/>
            </a:ln>
          </p:spPr>
          <p:txBody>
            <a:bodyPr anchorCtr="0" anchor="ctr" bIns="73625" lIns="73625" spcFirstLastPara="1" rIns="73625" wrap="square" tIns="73625">
              <a:noAutofit/>
            </a:bodyPr>
            <a:lstStyle/>
            <a:p>
              <a:pPr indent="0" lvl="0" marL="0" rtl="0" algn="ctr">
                <a:spcBef>
                  <a:spcPts val="0"/>
                </a:spcBef>
                <a:spcAft>
                  <a:spcPts val="0"/>
                </a:spcAft>
                <a:buNone/>
              </a:pPr>
              <a:r>
                <a:t/>
              </a:r>
              <a:endParaRPr sz="1127">
                <a:solidFill>
                  <a:schemeClr val="dk1"/>
                </a:solidFill>
                <a:latin typeface="Lato"/>
                <a:ea typeface="Lato"/>
                <a:cs typeface="Lato"/>
                <a:sym typeface="Lato"/>
              </a:endParaRPr>
            </a:p>
          </p:txBody>
        </p:sp>
        <p:cxnSp>
          <p:nvCxnSpPr>
            <p:cNvPr id="657" name="Google Shape;657;p81"/>
            <p:cNvCxnSpPr/>
            <p:nvPr/>
          </p:nvCxnSpPr>
          <p:spPr>
            <a:xfrm flipH="1" rot="10800000">
              <a:off x="5795450" y="3900506"/>
              <a:ext cx="7500" cy="206100"/>
            </a:xfrm>
            <a:prstGeom prst="straightConnector1">
              <a:avLst/>
            </a:prstGeom>
            <a:noFill/>
            <a:ln cap="flat" cmpd="sng" w="7675">
              <a:solidFill>
                <a:schemeClr val="lt1"/>
              </a:solidFill>
              <a:prstDash val="solid"/>
              <a:round/>
              <a:headEnd len="med" w="med" type="none"/>
              <a:tailEnd len="med" w="med" type="triangle"/>
            </a:ln>
          </p:spPr>
        </p:cxnSp>
      </p:grpSp>
      <p:cxnSp>
        <p:nvCxnSpPr>
          <p:cNvPr id="658" name="Google Shape;658;p81"/>
          <p:cNvCxnSpPr>
            <a:stCxn id="640" idx="0"/>
          </p:cNvCxnSpPr>
          <p:nvPr/>
        </p:nvCxnSpPr>
        <p:spPr>
          <a:xfrm flipH="1" rot="10800000">
            <a:off x="3098201" y="2320836"/>
            <a:ext cx="387000" cy="484800"/>
          </a:xfrm>
          <a:prstGeom prst="straightConnector1">
            <a:avLst/>
          </a:prstGeom>
          <a:noFill/>
          <a:ln cap="flat" cmpd="sng" w="7675">
            <a:solidFill>
              <a:schemeClr val="lt1"/>
            </a:solidFill>
            <a:prstDash val="solid"/>
            <a:round/>
            <a:headEnd len="med" w="med" type="none"/>
            <a:tailEnd len="med" w="med" type="triangle"/>
          </a:ln>
        </p:spPr>
      </p:cxnSp>
      <p:cxnSp>
        <p:nvCxnSpPr>
          <p:cNvPr id="659" name="Google Shape;659;p81"/>
          <p:cNvCxnSpPr/>
          <p:nvPr/>
        </p:nvCxnSpPr>
        <p:spPr>
          <a:xfrm flipH="1" rot="10800000">
            <a:off x="3735347" y="2328716"/>
            <a:ext cx="212100" cy="479700"/>
          </a:xfrm>
          <a:prstGeom prst="straightConnector1">
            <a:avLst/>
          </a:prstGeom>
          <a:noFill/>
          <a:ln cap="flat" cmpd="sng" w="7675">
            <a:solidFill>
              <a:schemeClr val="lt1"/>
            </a:solidFill>
            <a:prstDash val="solid"/>
            <a:round/>
            <a:headEnd len="med" w="med" type="none"/>
            <a:tailEnd len="med" w="med" type="triangle"/>
          </a:ln>
        </p:spPr>
      </p:cxnSp>
      <p:cxnSp>
        <p:nvCxnSpPr>
          <p:cNvPr id="660" name="Google Shape;660;p81"/>
          <p:cNvCxnSpPr/>
          <p:nvPr/>
        </p:nvCxnSpPr>
        <p:spPr>
          <a:xfrm rot="10800000">
            <a:off x="4300380" y="2323512"/>
            <a:ext cx="158700" cy="479700"/>
          </a:xfrm>
          <a:prstGeom prst="straightConnector1">
            <a:avLst/>
          </a:prstGeom>
          <a:noFill/>
          <a:ln cap="flat" cmpd="sng" w="7675">
            <a:solidFill>
              <a:schemeClr val="lt1"/>
            </a:solidFill>
            <a:prstDash val="solid"/>
            <a:round/>
            <a:headEnd len="med" w="med" type="none"/>
            <a:tailEnd len="med" w="med" type="triangle"/>
          </a:ln>
        </p:spPr>
      </p:cxnSp>
      <p:cxnSp>
        <p:nvCxnSpPr>
          <p:cNvPr id="661" name="Google Shape;661;p81"/>
          <p:cNvCxnSpPr/>
          <p:nvPr/>
        </p:nvCxnSpPr>
        <p:spPr>
          <a:xfrm rot="10800000">
            <a:off x="4848669" y="2343016"/>
            <a:ext cx="405900" cy="450300"/>
          </a:xfrm>
          <a:prstGeom prst="straightConnector1">
            <a:avLst/>
          </a:prstGeom>
          <a:noFill/>
          <a:ln cap="flat" cmpd="sng" w="7675">
            <a:solidFill>
              <a:schemeClr val="lt1"/>
            </a:solidFill>
            <a:prstDash val="solid"/>
            <a:round/>
            <a:headEnd len="med" w="med" type="none"/>
            <a:tailEnd len="med" w="med" type="triangle"/>
          </a:ln>
        </p:spPr>
      </p:cxnSp>
      <p:grpSp>
        <p:nvGrpSpPr>
          <p:cNvPr id="662" name="Google Shape;662;p81"/>
          <p:cNvGrpSpPr/>
          <p:nvPr/>
        </p:nvGrpSpPr>
        <p:grpSpPr>
          <a:xfrm>
            <a:off x="3263992" y="2024423"/>
            <a:ext cx="3355101" cy="322281"/>
            <a:chOff x="3367975" y="2267860"/>
            <a:chExt cx="4166275" cy="400200"/>
          </a:xfrm>
        </p:grpSpPr>
        <p:sp>
          <p:nvSpPr>
            <p:cNvPr id="663" name="Google Shape;663;p81"/>
            <p:cNvSpPr/>
            <p:nvPr/>
          </p:nvSpPr>
          <p:spPr>
            <a:xfrm>
              <a:off x="3367975" y="2315498"/>
              <a:ext cx="2111100" cy="302100"/>
            </a:xfrm>
            <a:prstGeom prst="rect">
              <a:avLst/>
            </a:prstGeom>
            <a:noFill/>
            <a:ln cap="flat" cmpd="sng" w="7675">
              <a:solidFill>
                <a:schemeClr val="lt1"/>
              </a:solidFill>
              <a:prstDash val="solid"/>
              <a:round/>
              <a:headEnd len="sm" w="sm" type="none"/>
              <a:tailEnd len="sm" w="sm" type="none"/>
            </a:ln>
          </p:spPr>
          <p:txBody>
            <a:bodyPr anchorCtr="0" anchor="ctr" bIns="73625" lIns="73625" spcFirstLastPara="1" rIns="73625" wrap="square" tIns="73625">
              <a:noAutofit/>
            </a:bodyPr>
            <a:lstStyle/>
            <a:p>
              <a:pPr indent="0" lvl="0" marL="0" rtl="0" algn="ctr">
                <a:spcBef>
                  <a:spcPts val="0"/>
                </a:spcBef>
                <a:spcAft>
                  <a:spcPts val="0"/>
                </a:spcAft>
                <a:buNone/>
              </a:pPr>
              <a:r>
                <a:t/>
              </a:r>
              <a:endParaRPr sz="1127">
                <a:solidFill>
                  <a:schemeClr val="dk1"/>
                </a:solidFill>
                <a:latin typeface="Lato"/>
                <a:ea typeface="Lato"/>
                <a:cs typeface="Lato"/>
                <a:sym typeface="Lato"/>
              </a:endParaRPr>
            </a:p>
          </p:txBody>
        </p:sp>
        <p:sp>
          <p:nvSpPr>
            <p:cNvPr id="664" name="Google Shape;664;p81"/>
            <p:cNvSpPr/>
            <p:nvPr/>
          </p:nvSpPr>
          <p:spPr>
            <a:xfrm>
              <a:off x="3514625" y="2379536"/>
              <a:ext cx="201300" cy="174000"/>
            </a:xfrm>
            <a:prstGeom prst="ellipse">
              <a:avLst/>
            </a:prstGeom>
            <a:solidFill>
              <a:srgbClr val="0942A1"/>
            </a:solidFill>
            <a:ln cap="flat" cmpd="sng" w="7675">
              <a:solidFill>
                <a:schemeClr val="dk2"/>
              </a:solidFill>
              <a:prstDash val="solid"/>
              <a:round/>
              <a:headEnd len="sm" w="sm" type="none"/>
              <a:tailEnd len="sm" w="sm" type="none"/>
            </a:ln>
          </p:spPr>
          <p:txBody>
            <a:bodyPr anchorCtr="0" anchor="ctr" bIns="73625" lIns="73625" spcFirstLastPara="1" rIns="73625" wrap="square" tIns="73625">
              <a:noAutofit/>
            </a:bodyPr>
            <a:lstStyle/>
            <a:p>
              <a:pPr indent="0" lvl="0" marL="0" rtl="0" algn="ctr">
                <a:spcBef>
                  <a:spcPts val="0"/>
                </a:spcBef>
                <a:spcAft>
                  <a:spcPts val="0"/>
                </a:spcAft>
                <a:buNone/>
              </a:pPr>
              <a:r>
                <a:t/>
              </a:r>
              <a:endParaRPr sz="1127">
                <a:solidFill>
                  <a:schemeClr val="dk1"/>
                </a:solidFill>
                <a:latin typeface="Lato"/>
                <a:ea typeface="Lato"/>
                <a:cs typeface="Lato"/>
                <a:sym typeface="Lato"/>
              </a:endParaRPr>
            </a:p>
          </p:txBody>
        </p:sp>
        <p:sp>
          <p:nvSpPr>
            <p:cNvPr id="665" name="Google Shape;665;p81"/>
            <p:cNvSpPr/>
            <p:nvPr/>
          </p:nvSpPr>
          <p:spPr>
            <a:xfrm>
              <a:off x="3996025" y="2379936"/>
              <a:ext cx="201300" cy="174000"/>
            </a:xfrm>
            <a:prstGeom prst="ellipse">
              <a:avLst/>
            </a:prstGeom>
            <a:solidFill>
              <a:srgbClr val="0942A1"/>
            </a:solidFill>
            <a:ln cap="flat" cmpd="sng" w="7675">
              <a:solidFill>
                <a:schemeClr val="dk2"/>
              </a:solidFill>
              <a:prstDash val="solid"/>
              <a:round/>
              <a:headEnd len="sm" w="sm" type="none"/>
              <a:tailEnd len="sm" w="sm" type="none"/>
            </a:ln>
          </p:spPr>
          <p:txBody>
            <a:bodyPr anchorCtr="0" anchor="ctr" bIns="73625" lIns="73625" spcFirstLastPara="1" rIns="73625" wrap="square" tIns="73625">
              <a:noAutofit/>
            </a:bodyPr>
            <a:lstStyle/>
            <a:p>
              <a:pPr indent="0" lvl="0" marL="0" rtl="0" algn="ctr">
                <a:spcBef>
                  <a:spcPts val="0"/>
                </a:spcBef>
                <a:spcAft>
                  <a:spcPts val="0"/>
                </a:spcAft>
                <a:buNone/>
              </a:pPr>
              <a:r>
                <a:t/>
              </a:r>
              <a:endParaRPr sz="1127">
                <a:solidFill>
                  <a:schemeClr val="dk1"/>
                </a:solidFill>
                <a:latin typeface="Lato"/>
                <a:ea typeface="Lato"/>
                <a:cs typeface="Lato"/>
                <a:sym typeface="Lato"/>
              </a:endParaRPr>
            </a:p>
          </p:txBody>
        </p:sp>
        <p:sp>
          <p:nvSpPr>
            <p:cNvPr id="666" name="Google Shape;666;p81"/>
            <p:cNvSpPr/>
            <p:nvPr/>
          </p:nvSpPr>
          <p:spPr>
            <a:xfrm>
              <a:off x="4277025" y="2379936"/>
              <a:ext cx="201300" cy="174000"/>
            </a:xfrm>
            <a:prstGeom prst="ellipse">
              <a:avLst/>
            </a:prstGeom>
            <a:solidFill>
              <a:srgbClr val="0942A1"/>
            </a:solidFill>
            <a:ln cap="flat" cmpd="sng" w="7675">
              <a:solidFill>
                <a:schemeClr val="dk2"/>
              </a:solidFill>
              <a:prstDash val="solid"/>
              <a:round/>
              <a:headEnd len="sm" w="sm" type="none"/>
              <a:tailEnd len="sm" w="sm" type="none"/>
            </a:ln>
          </p:spPr>
          <p:txBody>
            <a:bodyPr anchorCtr="0" anchor="ctr" bIns="73625" lIns="73625" spcFirstLastPara="1" rIns="73625" wrap="square" tIns="73625">
              <a:noAutofit/>
            </a:bodyPr>
            <a:lstStyle/>
            <a:p>
              <a:pPr indent="0" lvl="0" marL="0" rtl="0" algn="ctr">
                <a:spcBef>
                  <a:spcPts val="0"/>
                </a:spcBef>
                <a:spcAft>
                  <a:spcPts val="0"/>
                </a:spcAft>
                <a:buNone/>
              </a:pPr>
              <a:r>
                <a:t/>
              </a:r>
              <a:endParaRPr sz="1127">
                <a:solidFill>
                  <a:schemeClr val="dk1"/>
                </a:solidFill>
                <a:latin typeface="Lato"/>
                <a:ea typeface="Lato"/>
                <a:cs typeface="Lato"/>
                <a:sym typeface="Lato"/>
              </a:endParaRPr>
            </a:p>
          </p:txBody>
        </p:sp>
        <p:sp>
          <p:nvSpPr>
            <p:cNvPr id="667" name="Google Shape;667;p81"/>
            <p:cNvSpPr/>
            <p:nvPr/>
          </p:nvSpPr>
          <p:spPr>
            <a:xfrm>
              <a:off x="5088675" y="2379536"/>
              <a:ext cx="201300" cy="174000"/>
            </a:xfrm>
            <a:prstGeom prst="ellipse">
              <a:avLst/>
            </a:prstGeom>
            <a:solidFill>
              <a:srgbClr val="0942A1"/>
            </a:solidFill>
            <a:ln cap="flat" cmpd="sng" w="7675">
              <a:solidFill>
                <a:schemeClr val="dk2"/>
              </a:solidFill>
              <a:prstDash val="solid"/>
              <a:round/>
              <a:headEnd len="sm" w="sm" type="none"/>
              <a:tailEnd len="sm" w="sm" type="none"/>
            </a:ln>
          </p:spPr>
          <p:txBody>
            <a:bodyPr anchorCtr="0" anchor="ctr" bIns="73625" lIns="73625" spcFirstLastPara="1" rIns="73625" wrap="square" tIns="73625">
              <a:noAutofit/>
            </a:bodyPr>
            <a:lstStyle/>
            <a:p>
              <a:pPr indent="0" lvl="0" marL="0" rtl="0" algn="ctr">
                <a:spcBef>
                  <a:spcPts val="0"/>
                </a:spcBef>
                <a:spcAft>
                  <a:spcPts val="0"/>
                </a:spcAft>
                <a:buNone/>
              </a:pPr>
              <a:r>
                <a:t/>
              </a:r>
              <a:endParaRPr sz="1127">
                <a:solidFill>
                  <a:schemeClr val="dk1"/>
                </a:solidFill>
                <a:latin typeface="Lato"/>
                <a:ea typeface="Lato"/>
                <a:cs typeface="Lato"/>
                <a:sym typeface="Lato"/>
              </a:endParaRPr>
            </a:p>
          </p:txBody>
        </p:sp>
        <p:sp>
          <p:nvSpPr>
            <p:cNvPr id="668" name="Google Shape;668;p81"/>
            <p:cNvSpPr txBox="1"/>
            <p:nvPr/>
          </p:nvSpPr>
          <p:spPr>
            <a:xfrm>
              <a:off x="5795450" y="2267860"/>
              <a:ext cx="1738800" cy="400200"/>
            </a:xfrm>
            <a:prstGeom prst="rect">
              <a:avLst/>
            </a:prstGeom>
            <a:noFill/>
            <a:ln>
              <a:noFill/>
            </a:ln>
          </p:spPr>
          <p:txBody>
            <a:bodyPr anchorCtr="0" anchor="t" bIns="73625" lIns="73625" spcFirstLastPara="1" rIns="73625" wrap="square" tIns="73625">
              <a:spAutoFit/>
            </a:bodyPr>
            <a:lstStyle/>
            <a:p>
              <a:pPr indent="0" lvl="0" marL="0" rtl="0" algn="l">
                <a:spcBef>
                  <a:spcPts val="0"/>
                </a:spcBef>
                <a:spcAft>
                  <a:spcPts val="0"/>
                </a:spcAft>
                <a:buNone/>
              </a:pPr>
              <a:r>
                <a:rPr lang="en" sz="1127"/>
                <a:t>Features f(x) ∈ ℝ</a:t>
              </a:r>
              <a:endParaRPr sz="1127"/>
            </a:p>
          </p:txBody>
        </p:sp>
      </p:grpSp>
      <p:sp>
        <p:nvSpPr>
          <p:cNvPr id="669" name="Google Shape;669;p81"/>
          <p:cNvSpPr/>
          <p:nvPr/>
        </p:nvSpPr>
        <p:spPr>
          <a:xfrm>
            <a:off x="4096982" y="1936209"/>
            <a:ext cx="99900" cy="87000"/>
          </a:xfrm>
          <a:prstGeom prst="ellipse">
            <a:avLst/>
          </a:prstGeom>
          <a:solidFill>
            <a:schemeClr val="lt1"/>
          </a:solidFill>
          <a:ln cap="flat" cmpd="sng" w="7675">
            <a:solidFill>
              <a:schemeClr val="dk2"/>
            </a:solidFill>
            <a:prstDash val="solid"/>
            <a:round/>
            <a:headEnd len="sm" w="sm" type="none"/>
            <a:tailEnd len="sm" w="sm" type="none"/>
          </a:ln>
        </p:spPr>
        <p:txBody>
          <a:bodyPr anchorCtr="0" anchor="ctr" bIns="73625" lIns="73625" spcFirstLastPara="1" rIns="73625" wrap="square" tIns="73625">
            <a:noAutofit/>
          </a:bodyPr>
          <a:lstStyle/>
          <a:p>
            <a:pPr indent="0" lvl="0" marL="0" rtl="0" algn="ctr">
              <a:spcBef>
                <a:spcPts val="0"/>
              </a:spcBef>
              <a:spcAft>
                <a:spcPts val="0"/>
              </a:spcAft>
              <a:buNone/>
            </a:pPr>
            <a:r>
              <a:t/>
            </a:r>
            <a:endParaRPr sz="1127">
              <a:solidFill>
                <a:schemeClr val="dk1"/>
              </a:solidFill>
              <a:latin typeface="Lato"/>
              <a:ea typeface="Lato"/>
              <a:cs typeface="Lato"/>
              <a:sym typeface="Lato"/>
            </a:endParaRPr>
          </a:p>
        </p:txBody>
      </p:sp>
      <p:sp>
        <p:nvSpPr>
          <p:cNvPr id="670" name="Google Shape;670;p81"/>
          <p:cNvSpPr/>
          <p:nvPr/>
        </p:nvSpPr>
        <p:spPr>
          <a:xfrm>
            <a:off x="3920645" y="1017725"/>
            <a:ext cx="387000" cy="322200"/>
          </a:xfrm>
          <a:prstGeom prst="ellipse">
            <a:avLst/>
          </a:prstGeom>
          <a:solidFill>
            <a:srgbClr val="A1C2FA"/>
          </a:solidFill>
          <a:ln cap="flat" cmpd="sng" w="7675">
            <a:solidFill>
              <a:schemeClr val="dk2"/>
            </a:solidFill>
            <a:prstDash val="solid"/>
            <a:round/>
            <a:headEnd len="sm" w="sm" type="none"/>
            <a:tailEnd len="sm" w="sm" type="none"/>
          </a:ln>
        </p:spPr>
        <p:txBody>
          <a:bodyPr anchorCtr="0" anchor="ctr" bIns="73625" lIns="73625" spcFirstLastPara="1" rIns="73625" wrap="square" tIns="73625">
            <a:noAutofit/>
          </a:bodyPr>
          <a:lstStyle/>
          <a:p>
            <a:pPr indent="0" lvl="0" marL="0" rtl="0" algn="ctr">
              <a:spcBef>
                <a:spcPts val="0"/>
              </a:spcBef>
              <a:spcAft>
                <a:spcPts val="0"/>
              </a:spcAft>
              <a:buNone/>
            </a:pPr>
            <a:r>
              <a:t/>
            </a:r>
            <a:endParaRPr sz="1127">
              <a:solidFill>
                <a:schemeClr val="dk1"/>
              </a:solidFill>
              <a:latin typeface="Lato"/>
              <a:ea typeface="Lato"/>
              <a:cs typeface="Lato"/>
              <a:sym typeface="Lato"/>
            </a:endParaRPr>
          </a:p>
        </p:txBody>
      </p:sp>
      <p:cxnSp>
        <p:nvCxnSpPr>
          <p:cNvPr id="671" name="Google Shape;671;p81"/>
          <p:cNvCxnSpPr>
            <a:stCxn id="672" idx="0"/>
            <a:endCxn id="670" idx="4"/>
          </p:cNvCxnSpPr>
          <p:nvPr/>
        </p:nvCxnSpPr>
        <p:spPr>
          <a:xfrm rot="10800000">
            <a:off x="4114218" y="1339790"/>
            <a:ext cx="1500" cy="326400"/>
          </a:xfrm>
          <a:prstGeom prst="straightConnector1">
            <a:avLst/>
          </a:prstGeom>
          <a:noFill/>
          <a:ln cap="flat" cmpd="sng" w="7675">
            <a:solidFill>
              <a:schemeClr val="lt1"/>
            </a:solidFill>
            <a:prstDash val="solid"/>
            <a:round/>
            <a:headEnd len="med" w="med" type="none"/>
            <a:tailEnd len="med" w="med" type="triangle"/>
          </a:ln>
        </p:spPr>
      </p:cxnSp>
      <p:sp>
        <p:nvSpPr>
          <p:cNvPr id="673" name="Google Shape;673;p81"/>
          <p:cNvSpPr txBox="1"/>
          <p:nvPr/>
        </p:nvSpPr>
        <p:spPr>
          <a:xfrm>
            <a:off x="4552620" y="1067837"/>
            <a:ext cx="2415900" cy="322200"/>
          </a:xfrm>
          <a:prstGeom prst="rect">
            <a:avLst/>
          </a:prstGeom>
          <a:noFill/>
          <a:ln>
            <a:noFill/>
          </a:ln>
        </p:spPr>
        <p:txBody>
          <a:bodyPr anchorCtr="0" anchor="t" bIns="73625" lIns="73625" spcFirstLastPara="1" rIns="73625" wrap="square" tIns="73625">
            <a:spAutoFit/>
          </a:bodyPr>
          <a:lstStyle/>
          <a:p>
            <a:pPr indent="0" lvl="0" marL="0" rtl="0" algn="l">
              <a:spcBef>
                <a:spcPts val="0"/>
              </a:spcBef>
              <a:spcAft>
                <a:spcPts val="0"/>
              </a:spcAft>
              <a:buNone/>
            </a:pPr>
            <a:r>
              <a:rPr lang="en" sz="1127"/>
              <a:t>Score s ∈ ℝ</a:t>
            </a:r>
            <a:endParaRPr sz="1127"/>
          </a:p>
        </p:txBody>
      </p:sp>
      <p:grpSp>
        <p:nvGrpSpPr>
          <p:cNvPr id="674" name="Google Shape;674;p81"/>
          <p:cNvGrpSpPr/>
          <p:nvPr/>
        </p:nvGrpSpPr>
        <p:grpSpPr>
          <a:xfrm>
            <a:off x="3265683" y="1628187"/>
            <a:ext cx="4375094" cy="322281"/>
            <a:chOff x="3370075" y="1775825"/>
            <a:chExt cx="5432875" cy="400200"/>
          </a:xfrm>
        </p:grpSpPr>
        <p:sp>
          <p:nvSpPr>
            <p:cNvPr id="672" name="Google Shape;672;p81"/>
            <p:cNvSpPr/>
            <p:nvPr/>
          </p:nvSpPr>
          <p:spPr>
            <a:xfrm>
              <a:off x="3370075" y="1823017"/>
              <a:ext cx="2111100" cy="302100"/>
            </a:xfrm>
            <a:prstGeom prst="rect">
              <a:avLst/>
            </a:prstGeom>
            <a:noFill/>
            <a:ln cap="flat" cmpd="sng" w="7675">
              <a:solidFill>
                <a:schemeClr val="lt1"/>
              </a:solidFill>
              <a:prstDash val="solid"/>
              <a:round/>
              <a:headEnd len="sm" w="sm" type="none"/>
              <a:tailEnd len="sm" w="sm" type="none"/>
            </a:ln>
          </p:spPr>
          <p:txBody>
            <a:bodyPr anchorCtr="0" anchor="ctr" bIns="73625" lIns="73625" spcFirstLastPara="1" rIns="73625" wrap="square" tIns="73625">
              <a:noAutofit/>
            </a:bodyPr>
            <a:lstStyle/>
            <a:p>
              <a:pPr indent="0" lvl="0" marL="0" rtl="0" algn="ctr">
                <a:spcBef>
                  <a:spcPts val="0"/>
                </a:spcBef>
                <a:spcAft>
                  <a:spcPts val="0"/>
                </a:spcAft>
                <a:buNone/>
              </a:pPr>
              <a:r>
                <a:t/>
              </a:r>
              <a:endParaRPr sz="1127">
                <a:solidFill>
                  <a:schemeClr val="dk1"/>
                </a:solidFill>
                <a:latin typeface="Lato"/>
                <a:ea typeface="Lato"/>
                <a:cs typeface="Lato"/>
                <a:sym typeface="Lato"/>
              </a:endParaRPr>
            </a:p>
          </p:txBody>
        </p:sp>
        <p:sp>
          <p:nvSpPr>
            <p:cNvPr id="675" name="Google Shape;675;p81"/>
            <p:cNvSpPr/>
            <p:nvPr/>
          </p:nvSpPr>
          <p:spPr>
            <a:xfrm>
              <a:off x="3516725" y="1888917"/>
              <a:ext cx="201300" cy="174000"/>
            </a:xfrm>
            <a:prstGeom prst="ellipse">
              <a:avLst/>
            </a:prstGeom>
            <a:solidFill>
              <a:srgbClr val="0942A1"/>
            </a:solidFill>
            <a:ln cap="flat" cmpd="sng" w="7675">
              <a:solidFill>
                <a:schemeClr val="dk2"/>
              </a:solidFill>
              <a:prstDash val="solid"/>
              <a:round/>
              <a:headEnd len="sm" w="sm" type="none"/>
              <a:tailEnd len="sm" w="sm" type="none"/>
            </a:ln>
          </p:spPr>
          <p:txBody>
            <a:bodyPr anchorCtr="0" anchor="ctr" bIns="73625" lIns="73625" spcFirstLastPara="1" rIns="73625" wrap="square" tIns="73625">
              <a:noAutofit/>
            </a:bodyPr>
            <a:lstStyle/>
            <a:p>
              <a:pPr indent="0" lvl="0" marL="0" rtl="0" algn="ctr">
                <a:spcBef>
                  <a:spcPts val="0"/>
                </a:spcBef>
                <a:spcAft>
                  <a:spcPts val="0"/>
                </a:spcAft>
                <a:buNone/>
              </a:pPr>
              <a:r>
                <a:t/>
              </a:r>
              <a:endParaRPr sz="1127">
                <a:solidFill>
                  <a:schemeClr val="dk1"/>
                </a:solidFill>
                <a:latin typeface="Lato"/>
                <a:ea typeface="Lato"/>
                <a:cs typeface="Lato"/>
                <a:sym typeface="Lato"/>
              </a:endParaRPr>
            </a:p>
          </p:txBody>
        </p:sp>
        <p:sp>
          <p:nvSpPr>
            <p:cNvPr id="676" name="Google Shape;676;p81"/>
            <p:cNvSpPr/>
            <p:nvPr/>
          </p:nvSpPr>
          <p:spPr>
            <a:xfrm>
              <a:off x="4041408" y="1888917"/>
              <a:ext cx="201300" cy="174000"/>
            </a:xfrm>
            <a:prstGeom prst="ellipse">
              <a:avLst/>
            </a:prstGeom>
            <a:solidFill>
              <a:srgbClr val="0942A1"/>
            </a:solidFill>
            <a:ln cap="flat" cmpd="sng" w="7675">
              <a:solidFill>
                <a:schemeClr val="dk2"/>
              </a:solidFill>
              <a:prstDash val="solid"/>
              <a:round/>
              <a:headEnd len="sm" w="sm" type="none"/>
              <a:tailEnd len="sm" w="sm" type="none"/>
            </a:ln>
          </p:spPr>
          <p:txBody>
            <a:bodyPr anchorCtr="0" anchor="ctr" bIns="73625" lIns="73625" spcFirstLastPara="1" rIns="73625" wrap="square" tIns="73625">
              <a:noAutofit/>
            </a:bodyPr>
            <a:lstStyle/>
            <a:p>
              <a:pPr indent="0" lvl="0" marL="0" rtl="0" algn="ctr">
                <a:spcBef>
                  <a:spcPts val="0"/>
                </a:spcBef>
                <a:spcAft>
                  <a:spcPts val="0"/>
                </a:spcAft>
                <a:buNone/>
              </a:pPr>
              <a:r>
                <a:t/>
              </a:r>
              <a:endParaRPr sz="1127">
                <a:solidFill>
                  <a:schemeClr val="dk1"/>
                </a:solidFill>
                <a:latin typeface="Lato"/>
                <a:ea typeface="Lato"/>
                <a:cs typeface="Lato"/>
                <a:sym typeface="Lato"/>
              </a:endParaRPr>
            </a:p>
          </p:txBody>
        </p:sp>
        <p:sp>
          <p:nvSpPr>
            <p:cNvPr id="677" name="Google Shape;677;p81"/>
            <p:cNvSpPr/>
            <p:nvPr/>
          </p:nvSpPr>
          <p:spPr>
            <a:xfrm>
              <a:off x="4303750" y="1888917"/>
              <a:ext cx="201300" cy="174000"/>
            </a:xfrm>
            <a:prstGeom prst="ellipse">
              <a:avLst/>
            </a:prstGeom>
            <a:solidFill>
              <a:srgbClr val="0942A1"/>
            </a:solidFill>
            <a:ln cap="flat" cmpd="sng" w="7675">
              <a:solidFill>
                <a:schemeClr val="dk2"/>
              </a:solidFill>
              <a:prstDash val="solid"/>
              <a:round/>
              <a:headEnd len="sm" w="sm" type="none"/>
              <a:tailEnd len="sm" w="sm" type="none"/>
            </a:ln>
          </p:spPr>
          <p:txBody>
            <a:bodyPr anchorCtr="0" anchor="ctr" bIns="73625" lIns="73625" spcFirstLastPara="1" rIns="73625" wrap="square" tIns="73625">
              <a:noAutofit/>
            </a:bodyPr>
            <a:lstStyle/>
            <a:p>
              <a:pPr indent="0" lvl="0" marL="0" rtl="0" algn="ctr">
                <a:spcBef>
                  <a:spcPts val="0"/>
                </a:spcBef>
                <a:spcAft>
                  <a:spcPts val="0"/>
                </a:spcAft>
                <a:buNone/>
              </a:pPr>
              <a:r>
                <a:t/>
              </a:r>
              <a:endParaRPr sz="1127">
                <a:solidFill>
                  <a:schemeClr val="dk1"/>
                </a:solidFill>
                <a:latin typeface="Lato"/>
                <a:ea typeface="Lato"/>
                <a:cs typeface="Lato"/>
                <a:sym typeface="Lato"/>
              </a:endParaRPr>
            </a:p>
          </p:txBody>
        </p:sp>
        <p:sp>
          <p:nvSpPr>
            <p:cNvPr id="678" name="Google Shape;678;p81"/>
            <p:cNvSpPr/>
            <p:nvPr/>
          </p:nvSpPr>
          <p:spPr>
            <a:xfrm>
              <a:off x="5090775" y="1888917"/>
              <a:ext cx="201300" cy="174000"/>
            </a:xfrm>
            <a:prstGeom prst="ellipse">
              <a:avLst/>
            </a:prstGeom>
            <a:solidFill>
              <a:srgbClr val="0942A1"/>
            </a:solidFill>
            <a:ln cap="flat" cmpd="sng" w="7675">
              <a:solidFill>
                <a:schemeClr val="dk2"/>
              </a:solidFill>
              <a:prstDash val="solid"/>
              <a:round/>
              <a:headEnd len="sm" w="sm" type="none"/>
              <a:tailEnd len="sm" w="sm" type="none"/>
            </a:ln>
          </p:spPr>
          <p:txBody>
            <a:bodyPr anchorCtr="0" anchor="ctr" bIns="73625" lIns="73625" spcFirstLastPara="1" rIns="73625" wrap="square" tIns="73625">
              <a:noAutofit/>
            </a:bodyPr>
            <a:lstStyle/>
            <a:p>
              <a:pPr indent="0" lvl="0" marL="0" rtl="0" algn="ctr">
                <a:spcBef>
                  <a:spcPts val="0"/>
                </a:spcBef>
                <a:spcAft>
                  <a:spcPts val="0"/>
                </a:spcAft>
                <a:buNone/>
              </a:pPr>
              <a:r>
                <a:t/>
              </a:r>
              <a:endParaRPr sz="1127">
                <a:solidFill>
                  <a:schemeClr val="dk1"/>
                </a:solidFill>
                <a:latin typeface="Lato"/>
                <a:ea typeface="Lato"/>
                <a:cs typeface="Lato"/>
                <a:sym typeface="Lato"/>
              </a:endParaRPr>
            </a:p>
          </p:txBody>
        </p:sp>
        <p:sp>
          <p:nvSpPr>
            <p:cNvPr id="679" name="Google Shape;679;p81"/>
            <p:cNvSpPr/>
            <p:nvPr/>
          </p:nvSpPr>
          <p:spPr>
            <a:xfrm>
              <a:off x="3779067" y="1888917"/>
              <a:ext cx="201300" cy="174000"/>
            </a:xfrm>
            <a:prstGeom prst="ellipse">
              <a:avLst/>
            </a:prstGeom>
            <a:solidFill>
              <a:srgbClr val="0942A1"/>
            </a:solidFill>
            <a:ln cap="flat" cmpd="sng" w="7675">
              <a:solidFill>
                <a:schemeClr val="dk2"/>
              </a:solidFill>
              <a:prstDash val="solid"/>
              <a:round/>
              <a:headEnd len="sm" w="sm" type="none"/>
              <a:tailEnd len="sm" w="sm" type="none"/>
            </a:ln>
          </p:spPr>
          <p:txBody>
            <a:bodyPr anchorCtr="0" anchor="ctr" bIns="73625" lIns="73625" spcFirstLastPara="1" rIns="73625" wrap="square" tIns="73625">
              <a:noAutofit/>
            </a:bodyPr>
            <a:lstStyle/>
            <a:p>
              <a:pPr indent="0" lvl="0" marL="0" rtl="0" algn="ctr">
                <a:spcBef>
                  <a:spcPts val="0"/>
                </a:spcBef>
                <a:spcAft>
                  <a:spcPts val="0"/>
                </a:spcAft>
                <a:buNone/>
              </a:pPr>
              <a:r>
                <a:t/>
              </a:r>
              <a:endParaRPr sz="1127">
                <a:solidFill>
                  <a:schemeClr val="dk1"/>
                </a:solidFill>
                <a:latin typeface="Lato"/>
                <a:ea typeface="Lato"/>
                <a:cs typeface="Lato"/>
                <a:sym typeface="Lato"/>
              </a:endParaRPr>
            </a:p>
          </p:txBody>
        </p:sp>
        <p:sp>
          <p:nvSpPr>
            <p:cNvPr id="680" name="Google Shape;680;p81"/>
            <p:cNvSpPr/>
            <p:nvPr/>
          </p:nvSpPr>
          <p:spPr>
            <a:xfrm>
              <a:off x="4566092" y="1888917"/>
              <a:ext cx="201300" cy="174000"/>
            </a:xfrm>
            <a:prstGeom prst="ellipse">
              <a:avLst/>
            </a:prstGeom>
            <a:solidFill>
              <a:srgbClr val="0942A1"/>
            </a:solidFill>
            <a:ln cap="flat" cmpd="sng" w="7675">
              <a:solidFill>
                <a:schemeClr val="dk2"/>
              </a:solidFill>
              <a:prstDash val="solid"/>
              <a:round/>
              <a:headEnd len="sm" w="sm" type="none"/>
              <a:tailEnd len="sm" w="sm" type="none"/>
            </a:ln>
          </p:spPr>
          <p:txBody>
            <a:bodyPr anchorCtr="0" anchor="ctr" bIns="73625" lIns="73625" spcFirstLastPara="1" rIns="73625" wrap="square" tIns="73625">
              <a:noAutofit/>
            </a:bodyPr>
            <a:lstStyle/>
            <a:p>
              <a:pPr indent="0" lvl="0" marL="0" rtl="0" algn="ctr">
                <a:spcBef>
                  <a:spcPts val="0"/>
                </a:spcBef>
                <a:spcAft>
                  <a:spcPts val="0"/>
                </a:spcAft>
                <a:buNone/>
              </a:pPr>
              <a:r>
                <a:t/>
              </a:r>
              <a:endParaRPr sz="1127">
                <a:solidFill>
                  <a:schemeClr val="dk1"/>
                </a:solidFill>
                <a:latin typeface="Lato"/>
                <a:ea typeface="Lato"/>
                <a:cs typeface="Lato"/>
                <a:sym typeface="Lato"/>
              </a:endParaRPr>
            </a:p>
          </p:txBody>
        </p:sp>
        <p:sp>
          <p:nvSpPr>
            <p:cNvPr id="681" name="Google Shape;681;p81"/>
            <p:cNvSpPr/>
            <p:nvPr/>
          </p:nvSpPr>
          <p:spPr>
            <a:xfrm>
              <a:off x="4828433" y="1888917"/>
              <a:ext cx="201300" cy="174000"/>
            </a:xfrm>
            <a:prstGeom prst="ellipse">
              <a:avLst/>
            </a:prstGeom>
            <a:solidFill>
              <a:srgbClr val="0942A1"/>
            </a:solidFill>
            <a:ln cap="flat" cmpd="sng" w="7675">
              <a:solidFill>
                <a:schemeClr val="dk2"/>
              </a:solidFill>
              <a:prstDash val="solid"/>
              <a:round/>
              <a:headEnd len="sm" w="sm" type="none"/>
              <a:tailEnd len="sm" w="sm" type="none"/>
            </a:ln>
          </p:spPr>
          <p:txBody>
            <a:bodyPr anchorCtr="0" anchor="ctr" bIns="73625" lIns="73625" spcFirstLastPara="1" rIns="73625" wrap="square" tIns="73625">
              <a:noAutofit/>
            </a:bodyPr>
            <a:lstStyle/>
            <a:p>
              <a:pPr indent="0" lvl="0" marL="0" rtl="0" algn="ctr">
                <a:spcBef>
                  <a:spcPts val="0"/>
                </a:spcBef>
                <a:spcAft>
                  <a:spcPts val="0"/>
                </a:spcAft>
                <a:buNone/>
              </a:pPr>
              <a:r>
                <a:t/>
              </a:r>
              <a:endParaRPr sz="1127">
                <a:solidFill>
                  <a:schemeClr val="dk1"/>
                </a:solidFill>
                <a:latin typeface="Lato"/>
                <a:ea typeface="Lato"/>
                <a:cs typeface="Lato"/>
                <a:sym typeface="Lato"/>
              </a:endParaRPr>
            </a:p>
          </p:txBody>
        </p:sp>
        <p:sp>
          <p:nvSpPr>
            <p:cNvPr id="682" name="Google Shape;682;p81"/>
            <p:cNvSpPr txBox="1"/>
            <p:nvPr/>
          </p:nvSpPr>
          <p:spPr>
            <a:xfrm>
              <a:off x="5802950" y="1775825"/>
              <a:ext cx="3000000" cy="400200"/>
            </a:xfrm>
            <a:prstGeom prst="rect">
              <a:avLst/>
            </a:prstGeom>
            <a:noFill/>
            <a:ln>
              <a:noFill/>
            </a:ln>
          </p:spPr>
          <p:txBody>
            <a:bodyPr anchorCtr="0" anchor="t" bIns="73625" lIns="73625" spcFirstLastPara="1" rIns="73625" wrap="square" tIns="73625">
              <a:spAutoFit/>
            </a:bodyPr>
            <a:lstStyle/>
            <a:p>
              <a:pPr indent="0" lvl="0" marL="0" rtl="0" algn="l">
                <a:spcBef>
                  <a:spcPts val="0"/>
                </a:spcBef>
                <a:spcAft>
                  <a:spcPts val="0"/>
                </a:spcAft>
                <a:buNone/>
              </a:pPr>
              <a:r>
                <a:rPr lang="en" sz="1127"/>
                <a:t>Weights w ∈ ℝV</a:t>
              </a:r>
              <a:endParaRPr sz="1127"/>
            </a:p>
          </p:txBody>
        </p:sp>
      </p:grpSp>
      <p:sp>
        <p:nvSpPr>
          <p:cNvPr id="683" name="Google Shape;683;p81"/>
          <p:cNvSpPr txBox="1"/>
          <p:nvPr/>
        </p:nvSpPr>
        <p:spPr>
          <a:xfrm>
            <a:off x="1913250" y="4283525"/>
            <a:ext cx="474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Features f are based on word identity, weights w learned</a:t>
            </a:r>
            <a:endParaRPr/>
          </a:p>
        </p:txBody>
      </p:sp>
      <p:sp>
        <p:nvSpPr>
          <p:cNvPr id="684" name="Google Shape;684;p81"/>
          <p:cNvSpPr txBox="1"/>
          <p:nvPr/>
        </p:nvSpPr>
        <p:spPr>
          <a:xfrm>
            <a:off x="1913250" y="4683725"/>
            <a:ext cx="531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Which problems mentioned before would this solve?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82"/>
          <p:cNvSpPr txBox="1"/>
          <p:nvPr>
            <p:ph idx="1" type="body"/>
          </p:nvPr>
        </p:nvSpPr>
        <p:spPr>
          <a:xfrm>
            <a:off x="311700" y="1249274"/>
            <a:ext cx="4127100" cy="10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Binary classification</a:t>
            </a:r>
            <a:endParaRPr b="1" sz="1800"/>
          </a:p>
          <a:p>
            <a:pPr indent="0" lvl="0" marL="0" rtl="0" algn="l">
              <a:spcBef>
                <a:spcPts val="0"/>
              </a:spcBef>
              <a:spcAft>
                <a:spcPts val="0"/>
              </a:spcAft>
              <a:buNone/>
            </a:pPr>
            <a:r>
              <a:rPr b="1" lang="en"/>
              <a:t> </a:t>
            </a:r>
            <a:r>
              <a:rPr lang="en"/>
              <a:t>Each word has a single scalar, positive indicating “positive” and negative indicating “negative”</a:t>
            </a:r>
            <a:endParaRPr/>
          </a:p>
        </p:txBody>
      </p:sp>
      <p:sp>
        <p:nvSpPr>
          <p:cNvPr id="690" name="Google Shape;690;p82"/>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What do the parameters represent?</a:t>
            </a:r>
            <a:endParaRPr sz="2800">
              <a:latin typeface="Playfair Display"/>
              <a:ea typeface="Playfair Display"/>
              <a:cs typeface="Playfair Display"/>
              <a:sym typeface="Playfair Display"/>
            </a:endParaRPr>
          </a:p>
        </p:txBody>
      </p:sp>
      <p:sp>
        <p:nvSpPr>
          <p:cNvPr id="691" name="Google Shape;691;p82"/>
          <p:cNvSpPr txBox="1"/>
          <p:nvPr/>
        </p:nvSpPr>
        <p:spPr>
          <a:xfrm>
            <a:off x="4525050" y="1249274"/>
            <a:ext cx="3834600" cy="90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chemeClr val="lt1"/>
                </a:solidFill>
                <a:latin typeface="Lato"/>
                <a:ea typeface="Lato"/>
                <a:cs typeface="Lato"/>
                <a:sym typeface="Lato"/>
              </a:rPr>
              <a:t>Multi-class classification</a:t>
            </a:r>
            <a:endParaRPr b="1" sz="1800">
              <a:solidFill>
                <a:schemeClr val="lt1"/>
              </a:solidFill>
              <a:latin typeface="Lato"/>
              <a:ea typeface="Lato"/>
              <a:cs typeface="Lato"/>
              <a:sym typeface="Lato"/>
            </a:endParaRPr>
          </a:p>
          <a:p>
            <a:pPr indent="0" lvl="0" marL="0" rtl="0" algn="l">
              <a:lnSpc>
                <a:spcPct val="115000"/>
              </a:lnSpc>
              <a:spcBef>
                <a:spcPts val="0"/>
              </a:spcBef>
              <a:spcAft>
                <a:spcPts val="0"/>
              </a:spcAft>
              <a:buNone/>
            </a:pPr>
            <a:r>
              <a:rPr lang="en" sz="1200">
                <a:solidFill>
                  <a:schemeClr val="lt1"/>
                </a:solidFill>
                <a:latin typeface="Lato"/>
                <a:ea typeface="Lato"/>
                <a:cs typeface="Lato"/>
                <a:sym typeface="Lato"/>
              </a:rPr>
              <a:t> Each word has its own 5 elements corresponding to e.g. [very pos, pos, neutral, neg, very neg]</a:t>
            </a:r>
            <a:endParaRPr sz="800"/>
          </a:p>
        </p:txBody>
      </p:sp>
      <p:pic>
        <p:nvPicPr>
          <p:cNvPr id="692" name="Google Shape;692;p82"/>
          <p:cNvPicPr preferRelativeResize="0"/>
          <p:nvPr/>
        </p:nvPicPr>
        <p:blipFill>
          <a:blip r:embed="rId3">
            <a:alphaModFix/>
          </a:blip>
          <a:stretch>
            <a:fillRect/>
          </a:stretch>
        </p:blipFill>
        <p:spPr>
          <a:xfrm>
            <a:off x="1052577" y="2149575"/>
            <a:ext cx="1806951" cy="2914774"/>
          </a:xfrm>
          <a:prstGeom prst="rect">
            <a:avLst/>
          </a:prstGeom>
          <a:noFill/>
          <a:ln>
            <a:noFill/>
          </a:ln>
        </p:spPr>
      </p:pic>
      <p:pic>
        <p:nvPicPr>
          <p:cNvPr id="693" name="Google Shape;693;p82"/>
          <p:cNvPicPr preferRelativeResize="0"/>
          <p:nvPr/>
        </p:nvPicPr>
        <p:blipFill>
          <a:blip r:embed="rId4">
            <a:alphaModFix/>
          </a:blip>
          <a:stretch>
            <a:fillRect/>
          </a:stretch>
        </p:blipFill>
        <p:spPr>
          <a:xfrm>
            <a:off x="4591200" y="2301974"/>
            <a:ext cx="4102268" cy="26891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Example inference</a:t>
            </a:r>
            <a:endParaRPr sz="2800">
              <a:latin typeface="Playfair Display"/>
              <a:ea typeface="Playfair Display"/>
              <a:cs typeface="Playfair Display"/>
              <a:sym typeface="Playfair Display"/>
            </a:endParaRPr>
          </a:p>
        </p:txBody>
      </p:sp>
      <p:sp>
        <p:nvSpPr>
          <p:cNvPr id="699" name="Google Shape;699;p83"/>
          <p:cNvSpPr txBox="1"/>
          <p:nvPr/>
        </p:nvSpPr>
        <p:spPr>
          <a:xfrm>
            <a:off x="402700" y="1116550"/>
            <a:ext cx="8072100" cy="68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lt1"/>
                </a:solidFill>
                <a:latin typeface="Lato"/>
                <a:ea typeface="Lato"/>
                <a:cs typeface="Lato"/>
                <a:sym typeface="Lato"/>
              </a:rPr>
              <a:t>• Example for a binary classifier:</a:t>
            </a:r>
            <a:endParaRPr sz="1200">
              <a:solidFill>
                <a:schemeClr val="lt1"/>
              </a:solidFill>
              <a:latin typeface="Lato"/>
              <a:ea typeface="Lato"/>
              <a:cs typeface="Lato"/>
              <a:sym typeface="Lato"/>
            </a:endParaRPr>
          </a:p>
        </p:txBody>
      </p:sp>
      <p:pic>
        <p:nvPicPr>
          <p:cNvPr id="700" name="Google Shape;700;p83"/>
          <p:cNvPicPr preferRelativeResize="0"/>
          <p:nvPr/>
        </p:nvPicPr>
        <p:blipFill>
          <a:blip r:embed="rId3">
            <a:alphaModFix/>
          </a:blip>
          <a:stretch>
            <a:fillRect/>
          </a:stretch>
        </p:blipFill>
        <p:spPr>
          <a:xfrm>
            <a:off x="152400" y="1953850"/>
            <a:ext cx="5114245" cy="3037250"/>
          </a:xfrm>
          <a:prstGeom prst="rect">
            <a:avLst/>
          </a:prstGeom>
          <a:noFill/>
          <a:ln>
            <a:noFill/>
          </a:ln>
        </p:spPr>
      </p:pic>
      <p:sp>
        <p:nvSpPr>
          <p:cNvPr id="701" name="Google Shape;701;p83"/>
          <p:cNvSpPr txBox="1"/>
          <p:nvPr/>
        </p:nvSpPr>
        <p:spPr>
          <a:xfrm>
            <a:off x="5683475" y="29221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E.g., the output </a:t>
            </a:r>
            <a:r>
              <a:rPr lang="en">
                <a:latin typeface="Lato"/>
                <a:ea typeface="Lato"/>
                <a:cs typeface="Lato"/>
                <a:sym typeface="Lato"/>
              </a:rPr>
              <a:t>scalar from</a:t>
            </a:r>
            <a:r>
              <a:rPr lang="en">
                <a:latin typeface="Lato"/>
                <a:ea typeface="Lato"/>
                <a:cs typeface="Lato"/>
                <a:sym typeface="Lato"/>
              </a:rPr>
              <a:t> the bag-of-words model on the previous slide</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8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Example Learning</a:t>
            </a:r>
            <a:endParaRPr sz="2800">
              <a:latin typeface="Playfair Display"/>
              <a:ea typeface="Playfair Display"/>
              <a:cs typeface="Playfair Display"/>
              <a:sym typeface="Playfair Display"/>
            </a:endParaRPr>
          </a:p>
        </p:txBody>
      </p:sp>
      <p:sp>
        <p:nvSpPr>
          <p:cNvPr id="707" name="Google Shape;707;p84"/>
          <p:cNvSpPr txBox="1"/>
          <p:nvPr/>
        </p:nvSpPr>
        <p:spPr>
          <a:xfrm>
            <a:off x="402700" y="1116550"/>
            <a:ext cx="6400200" cy="36699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lt1"/>
              </a:buClr>
              <a:buSzPts val="2400"/>
              <a:buChar char="●"/>
            </a:pPr>
            <a:r>
              <a:rPr lang="en" sz="2400">
                <a:solidFill>
                  <a:schemeClr val="lt1"/>
                </a:solidFill>
                <a:latin typeface="Lato"/>
                <a:ea typeface="Lato"/>
                <a:cs typeface="Lato"/>
                <a:sym typeface="Lato"/>
              </a:rPr>
              <a:t>Given examples </a:t>
            </a:r>
            <a:r>
              <a:rPr i="1" lang="en" sz="2400">
                <a:solidFill>
                  <a:schemeClr val="lt1"/>
                </a:solidFill>
                <a:latin typeface="Times New Roman"/>
                <a:ea typeface="Times New Roman"/>
                <a:cs typeface="Times New Roman"/>
                <a:sym typeface="Times New Roman"/>
              </a:rPr>
              <a:t>(x,y)</a:t>
            </a:r>
            <a:r>
              <a:rPr lang="en" sz="2400">
                <a:solidFill>
                  <a:schemeClr val="lt1"/>
                </a:solidFill>
                <a:latin typeface="Lato"/>
                <a:ea typeface="Lato"/>
                <a:cs typeface="Lato"/>
                <a:sym typeface="Lato"/>
              </a:rPr>
              <a:t> split into:</a:t>
            </a:r>
            <a:endParaRPr sz="2400">
              <a:solidFill>
                <a:schemeClr val="lt1"/>
              </a:solidFill>
              <a:latin typeface="Lato"/>
              <a:ea typeface="Lato"/>
              <a:cs typeface="Lato"/>
              <a:sym typeface="Lato"/>
            </a:endParaRPr>
          </a:p>
          <a:p>
            <a:pPr indent="-381000" lvl="1" marL="914400" rtl="0" algn="l">
              <a:lnSpc>
                <a:spcPct val="115000"/>
              </a:lnSpc>
              <a:spcBef>
                <a:spcPts val="0"/>
              </a:spcBef>
              <a:spcAft>
                <a:spcPts val="0"/>
              </a:spcAft>
              <a:buClr>
                <a:schemeClr val="lt1"/>
              </a:buClr>
              <a:buSzPts val="2400"/>
              <a:buFont typeface="Times New Roman"/>
              <a:buChar char="○"/>
            </a:pPr>
            <a:r>
              <a:rPr i="1" lang="en" sz="2400">
                <a:solidFill>
                  <a:schemeClr val="lt1"/>
                </a:solidFill>
                <a:latin typeface="Times New Roman"/>
                <a:ea typeface="Times New Roman"/>
                <a:cs typeface="Times New Roman"/>
                <a:sym typeface="Times New Roman"/>
              </a:rPr>
              <a:t>D</a:t>
            </a:r>
            <a:r>
              <a:rPr baseline="-25000" i="1" lang="en" sz="2400">
                <a:solidFill>
                  <a:schemeClr val="lt1"/>
                </a:solidFill>
                <a:latin typeface="Times New Roman"/>
                <a:ea typeface="Times New Roman"/>
                <a:cs typeface="Times New Roman"/>
                <a:sym typeface="Times New Roman"/>
              </a:rPr>
              <a:t>train</a:t>
            </a:r>
            <a:r>
              <a:rPr i="1" lang="en" sz="2400">
                <a:solidFill>
                  <a:schemeClr val="lt1"/>
                </a:solidFill>
                <a:latin typeface="Times New Roman"/>
                <a:ea typeface="Times New Roman"/>
                <a:cs typeface="Times New Roman"/>
                <a:sym typeface="Times New Roman"/>
              </a:rPr>
              <a:t>, D</a:t>
            </a:r>
            <a:r>
              <a:rPr baseline="-25000" i="1" lang="en" sz="2400">
                <a:solidFill>
                  <a:schemeClr val="lt1"/>
                </a:solidFill>
                <a:latin typeface="Times New Roman"/>
                <a:ea typeface="Times New Roman"/>
                <a:cs typeface="Times New Roman"/>
                <a:sym typeface="Times New Roman"/>
              </a:rPr>
              <a:t>dev</a:t>
            </a:r>
            <a:r>
              <a:rPr i="1" lang="en" sz="2400">
                <a:solidFill>
                  <a:schemeClr val="lt1"/>
                </a:solidFill>
                <a:latin typeface="Times New Roman"/>
                <a:ea typeface="Times New Roman"/>
                <a:cs typeface="Times New Roman"/>
                <a:sym typeface="Times New Roman"/>
              </a:rPr>
              <a:t> and D</a:t>
            </a:r>
            <a:r>
              <a:rPr baseline="-25000" i="1" lang="en" sz="2400">
                <a:solidFill>
                  <a:schemeClr val="lt1"/>
                </a:solidFill>
                <a:latin typeface="Times New Roman"/>
                <a:ea typeface="Times New Roman"/>
                <a:cs typeface="Times New Roman"/>
                <a:sym typeface="Times New Roman"/>
              </a:rPr>
              <a:t>test</a:t>
            </a:r>
            <a:endParaRPr baseline="-25000" i="1" sz="2400">
              <a:solidFill>
                <a:schemeClr val="lt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lt1"/>
              </a:buClr>
              <a:buSzPts val="2400"/>
              <a:buFont typeface="Lato"/>
              <a:buChar char="●"/>
            </a:pPr>
            <a:r>
              <a:rPr lang="en" sz="2400">
                <a:solidFill>
                  <a:schemeClr val="lt1"/>
                </a:solidFill>
                <a:latin typeface="Lato"/>
                <a:ea typeface="Lato"/>
                <a:cs typeface="Lato"/>
                <a:sym typeface="Lato"/>
              </a:rPr>
              <a:t>Define a Loss Function</a:t>
            </a:r>
            <a:endParaRPr sz="2400">
              <a:solidFill>
                <a:schemeClr val="lt1"/>
              </a:solidFill>
              <a:latin typeface="Lato"/>
              <a:ea typeface="Lato"/>
              <a:cs typeface="Lato"/>
              <a:sym typeface="Lato"/>
            </a:endParaRPr>
          </a:p>
          <a:p>
            <a:pPr indent="-381000" lvl="1" marL="914400" rtl="0" algn="l">
              <a:lnSpc>
                <a:spcPct val="115000"/>
              </a:lnSpc>
              <a:spcBef>
                <a:spcPts val="0"/>
              </a:spcBef>
              <a:spcAft>
                <a:spcPts val="0"/>
              </a:spcAft>
              <a:buClr>
                <a:schemeClr val="lt1"/>
              </a:buClr>
              <a:buSzPts val="2400"/>
              <a:buFont typeface="Times New Roman"/>
              <a:buChar char="○"/>
            </a:pPr>
            <a:r>
              <a:rPr b="1" i="1" lang="en" sz="2400">
                <a:solidFill>
                  <a:schemeClr val="lt1"/>
                </a:solidFill>
                <a:latin typeface="Times New Roman"/>
                <a:ea typeface="Times New Roman"/>
                <a:cs typeface="Times New Roman"/>
                <a:sym typeface="Times New Roman"/>
              </a:rPr>
              <a:t>ℒ</a:t>
            </a:r>
            <a:r>
              <a:rPr i="1" lang="en" sz="2400">
                <a:solidFill>
                  <a:schemeClr val="lt1"/>
                </a:solidFill>
                <a:latin typeface="Times New Roman"/>
                <a:ea typeface="Times New Roman"/>
                <a:cs typeface="Times New Roman"/>
                <a:sym typeface="Times New Roman"/>
              </a:rPr>
              <a:t>(θ, D) = ∑</a:t>
            </a:r>
            <a:r>
              <a:rPr baseline="-25000" i="1" lang="en" sz="2400">
                <a:solidFill>
                  <a:schemeClr val="lt1"/>
                </a:solidFill>
                <a:latin typeface="Times New Roman"/>
                <a:ea typeface="Times New Roman"/>
                <a:cs typeface="Times New Roman"/>
                <a:sym typeface="Times New Roman"/>
              </a:rPr>
              <a:t>(x,y)∈D</a:t>
            </a:r>
            <a:r>
              <a:rPr i="1" lang="en" sz="2400">
                <a:solidFill>
                  <a:schemeClr val="lt1"/>
                </a:solidFill>
                <a:latin typeface="Times New Roman"/>
                <a:ea typeface="Times New Roman"/>
                <a:cs typeface="Times New Roman"/>
                <a:sym typeface="Times New Roman"/>
              </a:rPr>
              <a:t>  </a:t>
            </a:r>
            <a:r>
              <a:rPr b="1" i="1" lang="en" sz="2400">
                <a:solidFill>
                  <a:schemeClr val="lt1"/>
                </a:solidFill>
                <a:latin typeface="Times New Roman"/>
                <a:ea typeface="Times New Roman"/>
                <a:cs typeface="Times New Roman"/>
                <a:sym typeface="Times New Roman"/>
              </a:rPr>
              <a:t>L</a:t>
            </a:r>
            <a:r>
              <a:rPr i="1" lang="en" sz="2400">
                <a:solidFill>
                  <a:schemeClr val="lt1"/>
                </a:solidFill>
                <a:latin typeface="Times New Roman"/>
                <a:ea typeface="Times New Roman"/>
                <a:cs typeface="Times New Roman"/>
                <a:sym typeface="Times New Roman"/>
              </a:rPr>
              <a:t>(x, y, θ)</a:t>
            </a:r>
            <a:endParaRPr i="1" sz="2400">
              <a:solidFill>
                <a:schemeClr val="lt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lt1"/>
              </a:buClr>
              <a:buSzPts val="2400"/>
              <a:buFont typeface="Lato"/>
              <a:buChar char="●"/>
            </a:pPr>
            <a:r>
              <a:rPr lang="en" sz="2400">
                <a:solidFill>
                  <a:schemeClr val="lt1"/>
                </a:solidFill>
                <a:latin typeface="Lato"/>
                <a:ea typeface="Lato"/>
                <a:cs typeface="Lato"/>
                <a:sym typeface="Lato"/>
              </a:rPr>
              <a:t>Run an algorithm that solves:</a:t>
            </a:r>
            <a:endParaRPr sz="2400">
              <a:solidFill>
                <a:schemeClr val="lt1"/>
              </a:solidFill>
              <a:latin typeface="Lato"/>
              <a:ea typeface="Lato"/>
              <a:cs typeface="Lato"/>
              <a:sym typeface="Lato"/>
            </a:endParaRPr>
          </a:p>
          <a:p>
            <a:pPr indent="-381000" lvl="1" marL="914400" rtl="0" algn="l">
              <a:lnSpc>
                <a:spcPct val="115000"/>
              </a:lnSpc>
              <a:spcBef>
                <a:spcPts val="0"/>
              </a:spcBef>
              <a:spcAft>
                <a:spcPts val="0"/>
              </a:spcAft>
              <a:buClr>
                <a:schemeClr val="lt1"/>
              </a:buClr>
              <a:buSzPts val="2400"/>
              <a:buFont typeface="Times New Roman"/>
              <a:buChar char="○"/>
            </a:pPr>
            <a:r>
              <a:rPr i="1" lang="en" sz="2400">
                <a:solidFill>
                  <a:schemeClr val="lt1"/>
                </a:solidFill>
                <a:latin typeface="Times New Roman"/>
                <a:ea typeface="Times New Roman"/>
                <a:cs typeface="Times New Roman"/>
                <a:sym typeface="Times New Roman"/>
              </a:rPr>
              <a:t>min</a:t>
            </a:r>
            <a:r>
              <a:rPr baseline="-25000" i="1" lang="en" sz="2400">
                <a:solidFill>
                  <a:schemeClr val="lt1"/>
                </a:solidFill>
                <a:latin typeface="Times New Roman"/>
                <a:ea typeface="Times New Roman"/>
                <a:cs typeface="Times New Roman"/>
                <a:sym typeface="Times New Roman"/>
              </a:rPr>
              <a:t>θ</a:t>
            </a:r>
            <a:r>
              <a:rPr i="1" lang="en" sz="2400">
                <a:solidFill>
                  <a:schemeClr val="lt1"/>
                </a:solidFill>
                <a:latin typeface="Times New Roman"/>
                <a:ea typeface="Times New Roman"/>
                <a:cs typeface="Times New Roman"/>
                <a:sym typeface="Times New Roman"/>
              </a:rPr>
              <a:t>ℒ(θ, D</a:t>
            </a:r>
            <a:r>
              <a:rPr baseline="-25000" i="1" lang="en" sz="2400">
                <a:solidFill>
                  <a:schemeClr val="lt1"/>
                </a:solidFill>
                <a:latin typeface="Times New Roman"/>
                <a:ea typeface="Times New Roman"/>
                <a:cs typeface="Times New Roman"/>
                <a:sym typeface="Times New Roman"/>
              </a:rPr>
              <a:t>train</a:t>
            </a:r>
            <a:r>
              <a:rPr i="1" lang="en" sz="2400">
                <a:solidFill>
                  <a:schemeClr val="lt1"/>
                </a:solidFill>
                <a:latin typeface="Times New Roman"/>
                <a:ea typeface="Times New Roman"/>
                <a:cs typeface="Times New Roman"/>
                <a:sym typeface="Times New Roman"/>
              </a:rPr>
              <a:t>)</a:t>
            </a:r>
            <a:endParaRPr i="1" sz="2400">
              <a:solidFill>
                <a:schemeClr val="lt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400">
              <a:solidFill>
                <a:schemeClr val="lt1"/>
              </a:solidFill>
              <a:latin typeface="Lato"/>
              <a:ea typeface="Lato"/>
              <a:cs typeface="Lato"/>
              <a:sym typeface="Lato"/>
            </a:endParaRPr>
          </a:p>
        </p:txBody>
      </p:sp>
      <p:pic>
        <p:nvPicPr>
          <p:cNvPr id="708" name="Google Shape;708;p84"/>
          <p:cNvPicPr preferRelativeResize="0"/>
          <p:nvPr/>
        </p:nvPicPr>
        <p:blipFill>
          <a:blip r:embed="rId3">
            <a:alphaModFix/>
          </a:blip>
          <a:stretch>
            <a:fillRect/>
          </a:stretch>
        </p:blipFill>
        <p:spPr>
          <a:xfrm>
            <a:off x="6317751" y="793724"/>
            <a:ext cx="1672000" cy="39927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7">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8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Example Learning - Structured Perceptron</a:t>
            </a:r>
            <a:endParaRPr sz="2800">
              <a:latin typeface="Playfair Display"/>
              <a:ea typeface="Playfair Display"/>
              <a:cs typeface="Playfair Display"/>
              <a:sym typeface="Playfair Display"/>
            </a:endParaRPr>
          </a:p>
        </p:txBody>
      </p:sp>
      <p:pic>
        <p:nvPicPr>
          <p:cNvPr id="714" name="Google Shape;714;p85"/>
          <p:cNvPicPr preferRelativeResize="0"/>
          <p:nvPr/>
        </p:nvPicPr>
        <p:blipFill>
          <a:blip r:embed="rId3">
            <a:alphaModFix/>
          </a:blip>
          <a:stretch>
            <a:fillRect/>
          </a:stretch>
        </p:blipFill>
        <p:spPr>
          <a:xfrm>
            <a:off x="152400" y="1170125"/>
            <a:ext cx="8329725" cy="3820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What’s Missing?</a:t>
            </a:r>
            <a:endParaRPr sz="2800">
              <a:latin typeface="Playfair Display"/>
              <a:ea typeface="Playfair Display"/>
              <a:cs typeface="Playfair Display"/>
              <a:sym typeface="Playfair Display"/>
            </a:endParaRPr>
          </a:p>
        </p:txBody>
      </p:sp>
      <p:sp>
        <p:nvSpPr>
          <p:cNvPr id="720" name="Google Shape;720;p86"/>
          <p:cNvSpPr txBox="1"/>
          <p:nvPr/>
        </p:nvSpPr>
        <p:spPr>
          <a:xfrm>
            <a:off x="466750" y="1189775"/>
            <a:ext cx="77427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Handling of conjugated or compound words </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I </a:t>
            </a:r>
            <a:r>
              <a:rPr b="1" lang="en" sz="1800">
                <a:latin typeface="Lato"/>
                <a:ea typeface="Lato"/>
                <a:cs typeface="Lato"/>
                <a:sym typeface="Lato"/>
              </a:rPr>
              <a:t>love</a:t>
            </a:r>
            <a:r>
              <a:rPr lang="en" sz="1800">
                <a:latin typeface="Lato"/>
                <a:ea typeface="Lato"/>
                <a:cs typeface="Lato"/>
                <a:sym typeface="Lato"/>
              </a:rPr>
              <a:t> this movie -&gt; I </a:t>
            </a:r>
            <a:r>
              <a:rPr b="1" lang="en" sz="1800">
                <a:latin typeface="Lato"/>
                <a:ea typeface="Lato"/>
                <a:cs typeface="Lato"/>
                <a:sym typeface="Lato"/>
              </a:rPr>
              <a:t>loved</a:t>
            </a:r>
            <a:r>
              <a:rPr lang="en" sz="1800">
                <a:latin typeface="Lato"/>
                <a:ea typeface="Lato"/>
                <a:cs typeface="Lato"/>
                <a:sym typeface="Lato"/>
              </a:rPr>
              <a:t> this movie</a:t>
            </a:r>
            <a:endParaRPr sz="1800">
              <a:latin typeface="Lato"/>
              <a:ea typeface="Lato"/>
              <a:cs typeface="Lato"/>
              <a:sym typeface="Lato"/>
            </a:endParaRPr>
          </a:p>
          <a:p>
            <a:pPr indent="0" lvl="0" marL="914400" rtl="0" algn="l">
              <a:spcBef>
                <a:spcPts val="0"/>
              </a:spcBef>
              <a:spcAft>
                <a:spcPts val="0"/>
              </a:spcAft>
              <a:buNone/>
            </a:pPr>
            <a:r>
              <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Handling of word similarity	</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I </a:t>
            </a:r>
            <a:r>
              <a:rPr b="1" lang="en" sz="1800">
                <a:latin typeface="Lato"/>
                <a:ea typeface="Lato"/>
                <a:cs typeface="Lato"/>
                <a:sym typeface="Lato"/>
              </a:rPr>
              <a:t>love</a:t>
            </a:r>
            <a:r>
              <a:rPr lang="en" sz="1800">
                <a:latin typeface="Lato"/>
                <a:ea typeface="Lato"/>
                <a:cs typeface="Lato"/>
                <a:sym typeface="Lato"/>
              </a:rPr>
              <a:t> this move -&gt; I </a:t>
            </a:r>
            <a:r>
              <a:rPr b="1" lang="en" sz="1800">
                <a:latin typeface="Lato"/>
                <a:ea typeface="Lato"/>
                <a:cs typeface="Lato"/>
                <a:sym typeface="Lato"/>
              </a:rPr>
              <a:t>adore</a:t>
            </a:r>
            <a:r>
              <a:rPr lang="en" sz="1800">
                <a:latin typeface="Lato"/>
                <a:ea typeface="Lato"/>
                <a:cs typeface="Lato"/>
                <a:sym typeface="Lato"/>
              </a:rPr>
              <a:t> this movie</a:t>
            </a:r>
            <a:endParaRPr sz="1800">
              <a:latin typeface="Lato"/>
              <a:ea typeface="Lato"/>
              <a:cs typeface="Lato"/>
              <a:sym typeface="Lato"/>
            </a:endParaRPr>
          </a:p>
          <a:p>
            <a:pPr indent="0" lvl="0" marL="914400" rtl="0" algn="l">
              <a:spcBef>
                <a:spcPts val="0"/>
              </a:spcBef>
              <a:spcAft>
                <a:spcPts val="0"/>
              </a:spcAft>
              <a:buNone/>
            </a:pPr>
            <a:r>
              <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 Handling of sentence structure</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It has an interesting story, </a:t>
            </a:r>
            <a:r>
              <a:rPr b="1" lang="en" sz="1800">
                <a:latin typeface="Lato"/>
                <a:ea typeface="Lato"/>
                <a:cs typeface="Lato"/>
                <a:sym typeface="Lato"/>
              </a:rPr>
              <a:t>but</a:t>
            </a:r>
            <a:r>
              <a:rPr lang="en" sz="1800">
                <a:latin typeface="Lato"/>
                <a:ea typeface="Lato"/>
                <a:cs typeface="Lato"/>
                <a:sym typeface="Lato"/>
              </a:rPr>
              <a:t> is boring overall</a:t>
            </a:r>
            <a:endParaRPr sz="1800">
              <a:latin typeface="Lato"/>
              <a:ea typeface="Lato"/>
              <a:cs typeface="Lato"/>
              <a:sym typeface="Lato"/>
            </a:endParaRPr>
          </a:p>
          <a:p>
            <a:pPr indent="0" lvl="0" marL="914400" rtl="0" algn="l">
              <a:spcBef>
                <a:spcPts val="0"/>
              </a:spcBef>
              <a:spcAft>
                <a:spcPts val="0"/>
              </a:spcAft>
              <a:buNone/>
            </a:pPr>
            <a:r>
              <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 ...</a:t>
            </a:r>
            <a:endParaRPr sz="18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0">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2"/>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Artificial Intelligence</a:t>
            </a:r>
            <a:endParaRPr sz="2800">
              <a:latin typeface="Playfair Display"/>
              <a:ea typeface="Playfair Display"/>
              <a:cs typeface="Playfair Display"/>
              <a:sym typeface="Playfair Display"/>
            </a:endParaRPr>
          </a:p>
        </p:txBody>
      </p:sp>
      <p:pic>
        <p:nvPicPr>
          <p:cNvPr descr="This is a demo of &quot;LeNet 1&quot;, the first convolutional network that could recognize handwritten digits with good speed and accuracy.&#10;&#10;It was developed in early 1989 in the Adaptive System Research Department, headed by Larry Jackel, at Bell Labs in Holmdel, NJ.&#10;&#10;This &quot;real time&quot; demo ran on a DSP card sitting in a 486 PC with a video camera and frame grabber card. The DSP card had an AT&amp;T DSP32C chip, which was the first 32-bit floating-point DSP and could reach an amazing 12.5 million multiply-accumulate operations per second.&#10;&#10;The network was trained using the SN environment (a Lisp-based neural net simulator, the predecessor of Lush, itself a kind of ancestor to Torch7, itself the ancestor of PyTorch).&#10;We wrote a kind of &quot;compiler&quot; in SN that produced a self-contained piece of C code that could run the network. The network weights were array literals inside the C source code. &#10;&#10;The network architecture was a ConvNet with 2 layers of 5x5 convolution with stride 2, and two fully-connected layers on top. There were no separate pooling layer (it was too expensive).&#10;It had 9760 parameters and 64,660 connections.&#10;&#10;Shortly after this demo was put together, we started working with a development group and a product group at NCR (then a subsidiary of AT&amp;T). NCR soon deployed ATM machines that could read the numerical amounts on checks, initially in Europe and then in the US. The ConvNet was running on the DSP32C card sitting in a PC inside the ATM. Later, NCR deployed a similar system in large check reading machines that banks use in their back offices. At some point in the late 90's these machines were processing 10 to 20% of all the checks in the US. &#10;&#10;The network shown in this demo is described in our NIPS 1989 paper &quot;Handwritten digit recognition with a back-propagation network&quot;.&#10;https://direct.mit.edu/neco/article-abstract/1/4/541/5515/Backpropagation-Applied-to-Handwritten-Zip-Code&#10;&#10;&#10;The check reading system is described in our 1998 Proc. IEEE paper &quot;Gradient-Based Learning Applied to Document Recognition&quot; and in various shorter papers before that.&#10;&#10;Thanks to Larry Jackel for digitizing and editing the old VHS tape (and for holding the camera). There are cameo appearances by Donnie Henderson (who put together much of the demo) and Rich Howard, our lab director." id="321" name="Google Shape;321;p42" title="Convolutional Network Demo from 1989">
            <a:hlinkClick r:id="rId3"/>
          </p:cNvPr>
          <p:cNvPicPr preferRelativeResize="0"/>
          <p:nvPr/>
        </p:nvPicPr>
        <p:blipFill>
          <a:blip r:embed="rId4">
            <a:alphaModFix/>
          </a:blip>
          <a:stretch>
            <a:fillRect/>
          </a:stretch>
        </p:blipFill>
        <p:spPr>
          <a:xfrm>
            <a:off x="1003549" y="1096908"/>
            <a:ext cx="7063778" cy="3973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8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A Better Parameterization:Neural Networks</a:t>
            </a:r>
            <a:endParaRPr sz="2800">
              <a:latin typeface="Playfair Display"/>
              <a:ea typeface="Playfair Display"/>
              <a:cs typeface="Playfair Display"/>
              <a:sym typeface="Playfair Display"/>
            </a:endParaRPr>
          </a:p>
        </p:txBody>
      </p:sp>
      <p:pic>
        <p:nvPicPr>
          <p:cNvPr id="726" name="Google Shape;726;p87"/>
          <p:cNvPicPr preferRelativeResize="0"/>
          <p:nvPr/>
        </p:nvPicPr>
        <p:blipFill>
          <a:blip r:embed="rId3">
            <a:alphaModFix/>
          </a:blip>
          <a:stretch>
            <a:fillRect/>
          </a:stretch>
        </p:blipFill>
        <p:spPr>
          <a:xfrm>
            <a:off x="2110688" y="1234200"/>
            <a:ext cx="5016532" cy="38209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8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layfair Display"/>
                <a:ea typeface="Playfair Display"/>
                <a:cs typeface="Playfair Display"/>
                <a:sym typeface="Playfair Display"/>
              </a:rPr>
              <a:t>From classification to general tasks</a:t>
            </a:r>
            <a:endParaRPr>
              <a:latin typeface="Playfair Display"/>
              <a:ea typeface="Playfair Display"/>
              <a:cs typeface="Playfair Display"/>
              <a:sym typeface="Playfair Display"/>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89"/>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A General Recipe</a:t>
            </a:r>
            <a:endParaRPr sz="2800">
              <a:latin typeface="Playfair Display"/>
              <a:ea typeface="Playfair Display"/>
              <a:cs typeface="Playfair Display"/>
              <a:sym typeface="Playfair Display"/>
            </a:endParaRPr>
          </a:p>
        </p:txBody>
      </p:sp>
      <p:sp>
        <p:nvSpPr>
          <p:cNvPr id="737" name="Google Shape;737;p89"/>
          <p:cNvSpPr txBox="1"/>
          <p:nvPr/>
        </p:nvSpPr>
        <p:spPr>
          <a:xfrm>
            <a:off x="466750" y="1189775"/>
            <a:ext cx="7742700" cy="3047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Build a parameterized scoring function (“energy function”) that says how compatible output </a:t>
            </a:r>
            <a:r>
              <a:rPr i="1" lang="en" sz="1800">
                <a:latin typeface="Times New Roman"/>
                <a:ea typeface="Times New Roman"/>
                <a:cs typeface="Times New Roman"/>
                <a:sym typeface="Times New Roman"/>
              </a:rPr>
              <a:t>y</a:t>
            </a:r>
            <a:r>
              <a:rPr lang="en" sz="1800">
                <a:latin typeface="Lato"/>
                <a:ea typeface="Lato"/>
                <a:cs typeface="Lato"/>
                <a:sym typeface="Lato"/>
              </a:rPr>
              <a:t> is for input </a:t>
            </a:r>
            <a:r>
              <a:rPr i="1" lang="en" sz="1800">
                <a:latin typeface="Times New Roman"/>
                <a:ea typeface="Times New Roman"/>
                <a:cs typeface="Times New Roman"/>
                <a:sym typeface="Times New Roman"/>
              </a:rPr>
              <a:t>x</a:t>
            </a:r>
            <a:r>
              <a:rPr lang="en" sz="1800">
                <a:latin typeface="Lato"/>
                <a:ea typeface="Lato"/>
                <a:cs typeface="Lato"/>
                <a:sym typeface="Lato"/>
              </a:rPr>
              <a:t>:</a:t>
            </a:r>
            <a:endParaRPr sz="1800">
              <a:latin typeface="Lato"/>
              <a:ea typeface="Lato"/>
              <a:cs typeface="Lato"/>
              <a:sym typeface="Lato"/>
            </a:endParaRPr>
          </a:p>
          <a:p>
            <a:pPr indent="-355600" lvl="5" marL="2743200" rtl="0" algn="l">
              <a:spcBef>
                <a:spcPts val="0"/>
              </a:spcBef>
              <a:spcAft>
                <a:spcPts val="0"/>
              </a:spcAft>
              <a:buSzPts val="2000"/>
              <a:buFont typeface="Lato"/>
              <a:buChar char="■"/>
            </a:pPr>
            <a:r>
              <a:rPr b="1" i="1" lang="en" sz="2000">
                <a:latin typeface="Times New Roman"/>
                <a:ea typeface="Times New Roman"/>
                <a:cs typeface="Times New Roman"/>
                <a:sym typeface="Times New Roman"/>
              </a:rPr>
              <a:t>s</a:t>
            </a:r>
            <a:r>
              <a:rPr baseline="-25000" i="1" lang="en" sz="2000">
                <a:latin typeface="Times New Roman"/>
                <a:ea typeface="Times New Roman"/>
                <a:cs typeface="Times New Roman"/>
                <a:sym typeface="Times New Roman"/>
              </a:rPr>
              <a:t>θ</a:t>
            </a:r>
            <a:r>
              <a:rPr i="1" lang="en" sz="2000">
                <a:latin typeface="Times New Roman"/>
                <a:ea typeface="Times New Roman"/>
                <a:cs typeface="Times New Roman"/>
                <a:sym typeface="Times New Roman"/>
              </a:rPr>
              <a:t>(x, y) ∈ ℝ</a:t>
            </a:r>
            <a:endParaRPr i="1" sz="20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b="1" lang="en" sz="1800">
                <a:latin typeface="Lato"/>
                <a:ea typeface="Lato"/>
                <a:cs typeface="Lato"/>
                <a:sym typeface="Lato"/>
              </a:rPr>
              <a:t>Parameterization</a:t>
            </a:r>
            <a:r>
              <a:rPr lang="en" sz="1800">
                <a:latin typeface="Lato"/>
                <a:ea typeface="Lato"/>
                <a:cs typeface="Lato"/>
                <a:sym typeface="Lato"/>
              </a:rPr>
              <a:t>: choose form of </a:t>
            </a:r>
            <a:r>
              <a:rPr b="1" i="1" lang="en" sz="2000">
                <a:latin typeface="Times New Roman"/>
                <a:ea typeface="Times New Roman"/>
                <a:cs typeface="Times New Roman"/>
                <a:sym typeface="Times New Roman"/>
              </a:rPr>
              <a:t>s</a:t>
            </a:r>
            <a:r>
              <a:rPr baseline="-25000" i="1" lang="en" sz="2000">
                <a:latin typeface="Times New Roman"/>
                <a:ea typeface="Times New Roman"/>
                <a:cs typeface="Times New Roman"/>
                <a:sym typeface="Times New Roman"/>
              </a:rPr>
              <a:t>θ </a:t>
            </a:r>
            <a:r>
              <a:rPr lang="en" sz="1800">
                <a:latin typeface="Lato"/>
                <a:ea typeface="Lato"/>
                <a:cs typeface="Lato"/>
                <a:sym typeface="Lato"/>
              </a:rPr>
              <a:t>and the parameters to set</a:t>
            </a:r>
            <a:endParaRPr sz="1800">
              <a:latin typeface="Lato"/>
              <a:ea typeface="Lato"/>
              <a:cs typeface="Lato"/>
              <a:sym typeface="Lato"/>
            </a:endParaRPr>
          </a:p>
          <a:p>
            <a:pPr indent="0" lvl="0" marL="457200" rtl="0" algn="l">
              <a:spcBef>
                <a:spcPts val="0"/>
              </a:spcBef>
              <a:spcAft>
                <a:spcPts val="0"/>
              </a:spcAft>
              <a:buNone/>
            </a:pPr>
            <a:r>
              <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b="1" lang="en" sz="1800">
                <a:latin typeface="Lato"/>
                <a:ea typeface="Lato"/>
                <a:cs typeface="Lato"/>
                <a:sym typeface="Lato"/>
              </a:rPr>
              <a:t>Learn</a:t>
            </a:r>
            <a:r>
              <a:rPr lang="en" sz="1800">
                <a:latin typeface="Lato"/>
                <a:ea typeface="Lato"/>
                <a:cs typeface="Lato"/>
                <a:sym typeface="Lato"/>
              </a:rPr>
              <a:t> the parameters using supervision (e.g., labels, rewards)</a:t>
            </a:r>
            <a:endParaRPr sz="1800">
              <a:latin typeface="Lato"/>
              <a:ea typeface="Lato"/>
              <a:cs typeface="Lato"/>
              <a:sym typeface="Lato"/>
            </a:endParaRPr>
          </a:p>
          <a:p>
            <a:pPr indent="0" lvl="0" marL="914400" rtl="0" algn="l">
              <a:spcBef>
                <a:spcPts val="0"/>
              </a:spcBef>
              <a:spcAft>
                <a:spcPts val="0"/>
              </a:spcAft>
              <a:buNone/>
            </a:pPr>
            <a:r>
              <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 </a:t>
            </a:r>
            <a:r>
              <a:rPr b="1" lang="en" sz="1800">
                <a:latin typeface="Lato"/>
                <a:ea typeface="Lato"/>
                <a:cs typeface="Lato"/>
                <a:sym typeface="Lato"/>
              </a:rPr>
              <a:t>Inference: </a:t>
            </a:r>
            <a:r>
              <a:rPr lang="en" sz="1800">
                <a:latin typeface="Lato"/>
                <a:ea typeface="Lato"/>
                <a:cs typeface="Lato"/>
                <a:sym typeface="Lato"/>
              </a:rPr>
              <a:t>select an output (e.g., maximization, sampling)</a:t>
            </a:r>
            <a:endParaRPr sz="1800">
              <a:latin typeface="Lato"/>
              <a:ea typeface="Lato"/>
              <a:cs typeface="Lato"/>
              <a:sym typeface="Lato"/>
            </a:endParaRPr>
          </a:p>
          <a:p>
            <a:pPr indent="-355600" lvl="5" marL="2743200" rtl="0" algn="l">
              <a:spcBef>
                <a:spcPts val="0"/>
              </a:spcBef>
              <a:spcAft>
                <a:spcPts val="0"/>
              </a:spcAft>
              <a:buSzPts val="2000"/>
              <a:buFont typeface="Times New Roman"/>
              <a:buChar char="■"/>
            </a:pPr>
            <a:r>
              <a:rPr b="1" i="1" lang="en" sz="2000">
                <a:latin typeface="Times New Roman"/>
                <a:ea typeface="Times New Roman"/>
                <a:cs typeface="Times New Roman"/>
                <a:sym typeface="Times New Roman"/>
              </a:rPr>
              <a:t>ŷ = g(s, x)</a:t>
            </a:r>
            <a:endParaRPr b="1" i="1" sz="20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9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A General Recipe</a:t>
            </a:r>
            <a:endParaRPr sz="2800">
              <a:latin typeface="Playfair Display"/>
              <a:ea typeface="Playfair Display"/>
              <a:cs typeface="Playfair Display"/>
              <a:sym typeface="Playfair Display"/>
            </a:endParaRPr>
          </a:p>
        </p:txBody>
      </p:sp>
      <p:sp>
        <p:nvSpPr>
          <p:cNvPr id="743" name="Google Shape;743;p90"/>
          <p:cNvSpPr txBox="1"/>
          <p:nvPr/>
        </p:nvSpPr>
        <p:spPr>
          <a:xfrm>
            <a:off x="466750" y="1189775"/>
            <a:ext cx="7742700" cy="3263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Classification: assign high scores to correct classes, low scores to incorrect classes</a:t>
            </a:r>
            <a:endParaRPr sz="1800">
              <a:latin typeface="Lato"/>
              <a:ea typeface="Lato"/>
              <a:cs typeface="Lato"/>
              <a:sym typeface="Lato"/>
            </a:endParaRPr>
          </a:p>
          <a:p>
            <a:pPr indent="0" lvl="0" marL="457200" rtl="0" algn="l">
              <a:spcBef>
                <a:spcPts val="0"/>
              </a:spcBef>
              <a:spcAft>
                <a:spcPts val="0"/>
              </a:spcAft>
              <a:buNone/>
            </a:pPr>
            <a:r>
              <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Ranking: given a query </a:t>
            </a:r>
            <a:r>
              <a:rPr b="1" i="1" lang="en" sz="2000">
                <a:latin typeface="Times New Roman"/>
                <a:ea typeface="Times New Roman"/>
                <a:cs typeface="Times New Roman"/>
                <a:sym typeface="Times New Roman"/>
              </a:rPr>
              <a:t>x</a:t>
            </a:r>
            <a:r>
              <a:rPr lang="en" sz="1800">
                <a:latin typeface="Lato"/>
                <a:ea typeface="Lato"/>
                <a:cs typeface="Lato"/>
                <a:sym typeface="Lato"/>
              </a:rPr>
              <a:t>, assign scores to documents </a:t>
            </a:r>
            <a:r>
              <a:rPr i="1" lang="en" sz="1800">
                <a:latin typeface="Times New Roman"/>
                <a:ea typeface="Times New Roman"/>
                <a:cs typeface="Times New Roman"/>
                <a:sym typeface="Times New Roman"/>
              </a:rPr>
              <a:t>y</a:t>
            </a:r>
            <a:r>
              <a:rPr baseline="-25000" i="1" lang="en" sz="1800">
                <a:latin typeface="Times New Roman"/>
                <a:ea typeface="Times New Roman"/>
                <a:cs typeface="Times New Roman"/>
                <a:sym typeface="Times New Roman"/>
              </a:rPr>
              <a:t>1</a:t>
            </a:r>
            <a:r>
              <a:rPr i="1" lang="en" sz="1800">
                <a:latin typeface="Times New Roman"/>
                <a:ea typeface="Times New Roman"/>
                <a:cs typeface="Times New Roman"/>
                <a:sym typeface="Times New Roman"/>
              </a:rPr>
              <a:t> , y</a:t>
            </a:r>
            <a:r>
              <a:rPr baseline="-25000" i="1" lang="en" sz="1800">
                <a:latin typeface="Times New Roman"/>
                <a:ea typeface="Times New Roman"/>
                <a:cs typeface="Times New Roman"/>
                <a:sym typeface="Times New Roman"/>
              </a:rPr>
              <a:t>2</a:t>
            </a:r>
            <a:r>
              <a:rPr i="1" lang="en" sz="1800">
                <a:latin typeface="Times New Roman"/>
                <a:ea typeface="Times New Roman"/>
                <a:cs typeface="Times New Roman"/>
                <a:sym typeface="Times New Roman"/>
              </a:rPr>
              <a:t> , …</a:t>
            </a:r>
            <a:r>
              <a:rPr baseline="-25000" i="1" lang="en" sz="1800">
                <a:latin typeface="Times New Roman"/>
                <a:ea typeface="Times New Roman"/>
                <a:cs typeface="Times New Roman"/>
                <a:sym typeface="Times New Roman"/>
              </a:rPr>
              <a:t> </a:t>
            </a:r>
            <a:r>
              <a:rPr baseline="-25000" lang="en" sz="1800">
                <a:latin typeface="Lato"/>
                <a:ea typeface="Lato"/>
                <a:cs typeface="Lato"/>
                <a:sym typeface="Lato"/>
              </a:rPr>
              <a:t> </a:t>
            </a:r>
            <a:r>
              <a:rPr lang="en" sz="1800">
                <a:latin typeface="Lato"/>
                <a:ea typeface="Lato"/>
                <a:cs typeface="Lato"/>
                <a:sym typeface="Lato"/>
              </a:rPr>
              <a:t>so that they’re in the correct order</a:t>
            </a:r>
            <a:endParaRPr sz="1800">
              <a:latin typeface="Lato"/>
              <a:ea typeface="Lato"/>
              <a:cs typeface="Lato"/>
              <a:sym typeface="Lato"/>
            </a:endParaRPr>
          </a:p>
          <a:p>
            <a:pPr indent="0" lvl="0" marL="457200" rtl="0" algn="l">
              <a:spcBef>
                <a:spcPts val="0"/>
              </a:spcBef>
              <a:spcAft>
                <a:spcPts val="0"/>
              </a:spcAft>
              <a:buNone/>
            </a:pPr>
            <a:r>
              <a:t/>
            </a:r>
            <a:endParaRPr sz="1800">
              <a:latin typeface="Lato"/>
              <a:ea typeface="Lato"/>
              <a:cs typeface="Lato"/>
              <a:sym typeface="Lato"/>
            </a:endParaRPr>
          </a:p>
          <a:p>
            <a:pPr indent="-342900" lvl="0" marL="457200" rtl="0" algn="l">
              <a:spcBef>
                <a:spcPts val="0"/>
              </a:spcBef>
              <a:spcAft>
                <a:spcPts val="0"/>
              </a:spcAft>
              <a:buSzPts val="1800"/>
              <a:buFont typeface="Lato"/>
              <a:buChar char="●"/>
            </a:pPr>
            <a:r>
              <a:rPr lang="en" sz="1800">
                <a:latin typeface="Lato"/>
                <a:ea typeface="Lato"/>
                <a:cs typeface="Lato"/>
                <a:sym typeface="Lato"/>
              </a:rPr>
              <a:t>Probabilistic modeling: assign scores so that we have a distribution</a:t>
            </a:r>
            <a:endParaRPr sz="1800">
              <a:latin typeface="Lato"/>
              <a:ea typeface="Lato"/>
              <a:cs typeface="Lato"/>
              <a:sym typeface="Lato"/>
            </a:endParaRPr>
          </a:p>
          <a:p>
            <a:pPr indent="-342900" lvl="1" marL="914400" rtl="0" algn="l">
              <a:spcBef>
                <a:spcPts val="0"/>
              </a:spcBef>
              <a:spcAft>
                <a:spcPts val="0"/>
              </a:spcAft>
              <a:buSzPts val="1800"/>
              <a:buFont typeface="Times New Roman"/>
              <a:buChar char="○"/>
            </a:pPr>
            <a:r>
              <a:rPr b="1" i="1" lang="en" sz="1800">
                <a:latin typeface="Times New Roman"/>
                <a:ea typeface="Times New Roman"/>
                <a:cs typeface="Times New Roman"/>
                <a:sym typeface="Times New Roman"/>
              </a:rPr>
              <a:t>p(y|x)</a:t>
            </a:r>
            <a:endParaRPr b="1" i="1"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i="1" lang="en" sz="1800">
                <a:latin typeface="Times New Roman"/>
                <a:ea typeface="Times New Roman"/>
                <a:cs typeface="Times New Roman"/>
                <a:sym typeface="Times New Roman"/>
              </a:rPr>
              <a:t>Example:</a:t>
            </a:r>
            <a:endParaRPr i="1"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i="1" lang="en" sz="1800">
                <a:latin typeface="Times New Roman"/>
                <a:ea typeface="Times New Roman"/>
                <a:cs typeface="Times New Roman"/>
                <a:sym typeface="Times New Roman"/>
              </a:rPr>
              <a:t> </a:t>
            </a:r>
            <a:r>
              <a:rPr i="1" lang="en" sz="1800">
                <a:latin typeface="Times New Roman"/>
                <a:ea typeface="Times New Roman"/>
                <a:cs typeface="Times New Roman"/>
                <a:sym typeface="Times New Roman"/>
              </a:rPr>
              <a:t>x</a:t>
            </a:r>
            <a:r>
              <a:rPr i="1" lang="en" sz="1800">
                <a:latin typeface="Times New Roman"/>
                <a:ea typeface="Times New Roman"/>
                <a:cs typeface="Times New Roman"/>
                <a:sym typeface="Times New Roman"/>
              </a:rPr>
              <a:t> : English sentence, y : Japanese sentence </a:t>
            </a:r>
            <a:endParaRPr i="1" sz="1800">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i="1" lang="en" sz="1800">
                <a:latin typeface="Times New Roman"/>
                <a:ea typeface="Times New Roman"/>
                <a:cs typeface="Times New Roman"/>
                <a:sym typeface="Times New Roman"/>
              </a:rPr>
              <a:t>x</a:t>
            </a:r>
            <a:r>
              <a:rPr i="1" lang="en" sz="1800">
                <a:latin typeface="Times New Roman"/>
                <a:ea typeface="Times New Roman"/>
                <a:cs typeface="Times New Roman"/>
                <a:sym typeface="Times New Roman"/>
              </a:rPr>
              <a:t> : Conversation history, y : response</a:t>
            </a:r>
            <a:endParaRPr i="1" sz="18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3">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9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From scores to probabilities</a:t>
            </a:r>
            <a:endParaRPr sz="2800">
              <a:latin typeface="Playfair Display"/>
              <a:ea typeface="Playfair Display"/>
              <a:cs typeface="Playfair Display"/>
              <a:sym typeface="Playfair Display"/>
            </a:endParaRPr>
          </a:p>
        </p:txBody>
      </p:sp>
      <p:sp>
        <p:nvSpPr>
          <p:cNvPr id="749" name="Google Shape;749;p91"/>
          <p:cNvSpPr txBox="1"/>
          <p:nvPr/>
        </p:nvSpPr>
        <p:spPr>
          <a:xfrm>
            <a:off x="466750" y="1189775"/>
            <a:ext cx="7742700" cy="572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Given a scoring function, we can build a probabilistic model:</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p:txBody>
      </p:sp>
      <p:sp>
        <p:nvSpPr>
          <p:cNvPr id="750" name="Google Shape;750;p91"/>
          <p:cNvSpPr txBox="1"/>
          <p:nvPr/>
        </p:nvSpPr>
        <p:spPr>
          <a:xfrm>
            <a:off x="518475" y="2440425"/>
            <a:ext cx="7742700" cy="2520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For instance:</a:t>
            </a:r>
            <a:endParaRPr sz="1800">
              <a:latin typeface="Lato"/>
              <a:ea typeface="Lato"/>
              <a:cs typeface="Lato"/>
              <a:sym typeface="Lato"/>
            </a:endParaRPr>
          </a:p>
          <a:p>
            <a:pPr indent="-342900" lvl="1" marL="914400" rtl="0" algn="l">
              <a:spcBef>
                <a:spcPts val="0"/>
              </a:spcBef>
              <a:spcAft>
                <a:spcPts val="0"/>
              </a:spcAft>
              <a:buSzPts val="1800"/>
              <a:buFont typeface="Lato Light"/>
              <a:buChar char="○"/>
            </a:pPr>
            <a:r>
              <a:rPr lang="en" sz="1800">
                <a:latin typeface="Lato Light"/>
                <a:ea typeface="Lato Light"/>
                <a:cs typeface="Lato Light"/>
                <a:sym typeface="Lato Light"/>
              </a:rPr>
              <a:t>I hate this movie -&gt;[negative = 0.98, neutral = 0.01, positive = 0.01]</a:t>
            </a:r>
            <a:endParaRPr sz="1800">
              <a:latin typeface="Lato Light"/>
              <a:ea typeface="Lato Light"/>
              <a:cs typeface="Lato Light"/>
              <a:sym typeface="Lato Light"/>
            </a:endParaRPr>
          </a:p>
          <a:p>
            <a:pPr indent="0" lvl="0" marL="914400" rtl="0" algn="l">
              <a:spcBef>
                <a:spcPts val="0"/>
              </a:spcBef>
              <a:spcAft>
                <a:spcPts val="0"/>
              </a:spcAft>
              <a:buNone/>
            </a:pPr>
            <a:r>
              <a:t/>
            </a:r>
            <a:endParaRPr sz="1800">
              <a:latin typeface="Lato Light"/>
              <a:ea typeface="Lato Light"/>
              <a:cs typeface="Lato Light"/>
              <a:sym typeface="Lato Light"/>
            </a:endParaRPr>
          </a:p>
          <a:p>
            <a:pPr indent="-342900" lvl="0" marL="457200" rtl="0" algn="l">
              <a:spcBef>
                <a:spcPts val="0"/>
              </a:spcBef>
              <a:spcAft>
                <a:spcPts val="0"/>
              </a:spcAft>
              <a:buSzPts val="1800"/>
              <a:buFont typeface="Lato"/>
              <a:buChar char="●"/>
            </a:pPr>
            <a:r>
              <a:rPr lang="en" sz="1800">
                <a:latin typeface="Lato"/>
                <a:ea typeface="Lato"/>
                <a:cs typeface="Lato"/>
                <a:sym typeface="Lato"/>
              </a:rPr>
              <a:t>With a probabilistic model we can do inference by sampling:</a:t>
            </a:r>
            <a:endParaRPr sz="1800">
              <a:latin typeface="Lato"/>
              <a:ea typeface="Lato"/>
              <a:cs typeface="Lato"/>
              <a:sym typeface="Lato"/>
            </a:endParaRPr>
          </a:p>
          <a:p>
            <a:pPr indent="-374650" lvl="5" marL="2743200" rtl="0" algn="l">
              <a:spcBef>
                <a:spcPts val="0"/>
              </a:spcBef>
              <a:spcAft>
                <a:spcPts val="0"/>
              </a:spcAft>
              <a:buSzPts val="2300"/>
              <a:buFont typeface="Lato"/>
              <a:buChar char="■"/>
            </a:pPr>
            <a:r>
              <a:rPr b="1" i="1" lang="en" sz="2300">
                <a:latin typeface="Times New Roman"/>
                <a:ea typeface="Times New Roman"/>
                <a:cs typeface="Times New Roman"/>
                <a:sym typeface="Times New Roman"/>
              </a:rPr>
              <a:t>ŷ</a:t>
            </a:r>
            <a:r>
              <a:rPr b="1" i="1" lang="en" sz="2300">
                <a:latin typeface="Times New Roman"/>
                <a:ea typeface="Times New Roman"/>
                <a:cs typeface="Times New Roman"/>
                <a:sym typeface="Times New Roman"/>
              </a:rPr>
              <a:t> ∼ pθ(y | x)</a:t>
            </a:r>
            <a:endParaRPr b="1" i="1" sz="23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Lato"/>
              <a:ea typeface="Lato"/>
              <a:cs typeface="Lato"/>
              <a:sym typeface="Lato"/>
            </a:endParaRPr>
          </a:p>
        </p:txBody>
      </p:sp>
      <p:pic>
        <p:nvPicPr>
          <p:cNvPr id="751" name="Google Shape;751;p91"/>
          <p:cNvPicPr preferRelativeResize="0"/>
          <p:nvPr/>
        </p:nvPicPr>
        <p:blipFill>
          <a:blip r:embed="rId3">
            <a:alphaModFix/>
          </a:blip>
          <a:stretch>
            <a:fillRect/>
          </a:stretch>
        </p:blipFill>
        <p:spPr>
          <a:xfrm>
            <a:off x="2824825" y="1654450"/>
            <a:ext cx="2794600" cy="785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92"/>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From classification to generation</a:t>
            </a:r>
            <a:endParaRPr sz="2800">
              <a:latin typeface="Playfair Display"/>
              <a:ea typeface="Playfair Display"/>
              <a:cs typeface="Playfair Display"/>
              <a:sym typeface="Playfair Display"/>
            </a:endParaRPr>
          </a:p>
        </p:txBody>
      </p:sp>
      <p:sp>
        <p:nvSpPr>
          <p:cNvPr id="757" name="Google Shape;757;p92"/>
          <p:cNvSpPr txBox="1"/>
          <p:nvPr/>
        </p:nvSpPr>
        <p:spPr>
          <a:xfrm>
            <a:off x="466750" y="1189775"/>
            <a:ext cx="7742700" cy="572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Lato"/>
              <a:buChar char="●"/>
            </a:pPr>
            <a:r>
              <a:rPr lang="en" sz="1800">
                <a:latin typeface="Lato"/>
                <a:ea typeface="Lato"/>
                <a:cs typeface="Lato"/>
                <a:sym typeface="Lato"/>
              </a:rPr>
              <a:t>Now suppose the output space is any sequence (of text,images, etc.):</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p:txBody>
      </p:sp>
      <p:sp>
        <p:nvSpPr>
          <p:cNvPr id="758" name="Google Shape;758;p92"/>
          <p:cNvSpPr txBox="1"/>
          <p:nvPr/>
        </p:nvSpPr>
        <p:spPr>
          <a:xfrm>
            <a:off x="518475" y="2440425"/>
            <a:ext cx="7742700" cy="2520000"/>
          </a:xfrm>
          <a:prstGeom prst="rect">
            <a:avLst/>
          </a:prstGeom>
          <a:noFill/>
          <a:ln>
            <a:noFill/>
          </a:ln>
        </p:spPr>
        <p:txBody>
          <a:bodyPr anchorCtr="0" anchor="t" bIns="91425" lIns="91425" spcFirstLastPara="1" rIns="91425" wrap="square" tIns="91425">
            <a:noAutofit/>
          </a:bodyPr>
          <a:lstStyle/>
          <a:p>
            <a:pPr indent="-342900" lvl="1" marL="914400" rtl="0" algn="l">
              <a:spcBef>
                <a:spcPts val="0"/>
              </a:spcBef>
              <a:spcAft>
                <a:spcPts val="0"/>
              </a:spcAft>
              <a:buSzPts val="1800"/>
              <a:buFont typeface="Lato Light"/>
              <a:buChar char="○"/>
            </a:pPr>
            <a:r>
              <a:rPr lang="en" sz="1800">
                <a:latin typeface="Lato Light"/>
                <a:ea typeface="Lato Light"/>
                <a:cs typeface="Lato Light"/>
                <a:sym typeface="Lato Light"/>
              </a:rPr>
              <a:t>I hate this movie -&gt;[negative = 0.98, neutral = 0.01, positive = 0.01]</a:t>
            </a:r>
            <a:endParaRPr sz="1800">
              <a:latin typeface="Lato Light"/>
              <a:ea typeface="Lato Light"/>
              <a:cs typeface="Lato Light"/>
              <a:sym typeface="Lato Light"/>
            </a:endParaRPr>
          </a:p>
          <a:p>
            <a:pPr indent="0" lvl="0" marL="914400" rtl="0" algn="l">
              <a:spcBef>
                <a:spcPts val="0"/>
              </a:spcBef>
              <a:spcAft>
                <a:spcPts val="0"/>
              </a:spcAft>
              <a:buNone/>
            </a:pPr>
            <a:r>
              <a:t/>
            </a:r>
            <a:endParaRPr sz="1800">
              <a:latin typeface="Lato Light"/>
              <a:ea typeface="Lato Light"/>
              <a:cs typeface="Lato Light"/>
              <a:sym typeface="Lato Light"/>
            </a:endParaRPr>
          </a:p>
          <a:p>
            <a:pPr indent="-342900" lvl="0" marL="457200" rtl="0" algn="l">
              <a:spcBef>
                <a:spcPts val="0"/>
              </a:spcBef>
              <a:spcAft>
                <a:spcPts val="0"/>
              </a:spcAft>
              <a:buSzPts val="1800"/>
              <a:buFont typeface="Lato Light"/>
              <a:buChar char="●"/>
            </a:pPr>
            <a:r>
              <a:rPr lang="en" sz="1800">
                <a:latin typeface="Lato"/>
                <a:ea typeface="Lato"/>
                <a:cs typeface="Lato"/>
                <a:sym typeface="Lato"/>
              </a:rPr>
              <a:t>We can generate text, images, or make decisions by sampling</a:t>
            </a:r>
            <a:endParaRPr sz="1800">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Example: large language models</a:t>
            </a:r>
            <a:endParaRPr sz="1800">
              <a:latin typeface="Lato"/>
              <a:ea typeface="Lato"/>
              <a:cs typeface="Lato"/>
              <a:sym typeface="Lato"/>
            </a:endParaRPr>
          </a:p>
          <a:p>
            <a:pPr indent="0" lvl="0" marL="914400" rtl="0" algn="l">
              <a:spcBef>
                <a:spcPts val="0"/>
              </a:spcBef>
              <a:spcAft>
                <a:spcPts val="0"/>
              </a:spcAft>
              <a:buNone/>
            </a:pPr>
            <a:r>
              <a:t/>
            </a:r>
            <a:endParaRPr sz="1800">
              <a:latin typeface="Lato Light"/>
              <a:ea typeface="Lato Light"/>
              <a:cs typeface="Lato Light"/>
              <a:sym typeface="Lato Light"/>
            </a:endParaRPr>
          </a:p>
          <a:p>
            <a:pPr indent="-342900" lvl="0" marL="457200" rtl="0" algn="l">
              <a:spcBef>
                <a:spcPts val="0"/>
              </a:spcBef>
              <a:spcAft>
                <a:spcPts val="0"/>
              </a:spcAft>
              <a:buSzPts val="1800"/>
              <a:buFont typeface="Lato"/>
              <a:buChar char="●"/>
            </a:pPr>
            <a:r>
              <a:rPr lang="en" sz="1800">
                <a:latin typeface="Lato"/>
                <a:ea typeface="Lato"/>
                <a:cs typeface="Lato"/>
                <a:sym typeface="Lato"/>
              </a:rPr>
              <a:t>We’ll cover the parameterization, learning, and inference for achieving this!</a:t>
            </a:r>
            <a:endParaRPr b="1" i="1" sz="23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Lato"/>
              <a:ea typeface="Lato"/>
              <a:cs typeface="Lato"/>
              <a:sym typeface="Lato"/>
            </a:endParaRPr>
          </a:p>
        </p:txBody>
      </p:sp>
      <p:pic>
        <p:nvPicPr>
          <p:cNvPr id="759" name="Google Shape;759;p92"/>
          <p:cNvPicPr preferRelativeResize="0"/>
          <p:nvPr/>
        </p:nvPicPr>
        <p:blipFill>
          <a:blip r:embed="rId3">
            <a:alphaModFix/>
          </a:blip>
          <a:stretch>
            <a:fillRect/>
          </a:stretch>
        </p:blipFill>
        <p:spPr>
          <a:xfrm>
            <a:off x="2824825" y="1654450"/>
            <a:ext cx="2794600" cy="785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9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From generation to actions</a:t>
            </a:r>
            <a:endParaRPr sz="2800">
              <a:latin typeface="Playfair Display"/>
              <a:ea typeface="Playfair Display"/>
              <a:cs typeface="Playfair Display"/>
              <a:sym typeface="Playfair Display"/>
            </a:endParaRPr>
          </a:p>
        </p:txBody>
      </p:sp>
      <p:sp>
        <p:nvSpPr>
          <p:cNvPr id="765" name="Google Shape;765;p93"/>
          <p:cNvSpPr txBox="1"/>
          <p:nvPr/>
        </p:nvSpPr>
        <p:spPr>
          <a:xfrm>
            <a:off x="466750" y="1189775"/>
            <a:ext cx="8403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We can use such a model to form a “policy” </a:t>
            </a:r>
            <a:r>
              <a:rPr i="1" lang="en" sz="1800">
                <a:latin typeface="Times New Roman"/>
                <a:ea typeface="Times New Roman"/>
                <a:cs typeface="Times New Roman"/>
                <a:sym typeface="Times New Roman"/>
              </a:rPr>
              <a:t>a</a:t>
            </a:r>
            <a:r>
              <a:rPr lang="en" sz="1800">
                <a:latin typeface="Lato"/>
                <a:ea typeface="Lato"/>
                <a:cs typeface="Lato"/>
                <a:sym typeface="Lato"/>
              </a:rPr>
              <a:t> that is used to decide which action to take in state </a:t>
            </a:r>
            <a:r>
              <a:rPr i="1" lang="en" sz="1800">
                <a:latin typeface="Times New Roman"/>
                <a:ea typeface="Times New Roman"/>
                <a:cs typeface="Times New Roman"/>
                <a:sym typeface="Times New Roman"/>
              </a:rPr>
              <a:t>S </a:t>
            </a:r>
            <a:r>
              <a:rPr lang="en" sz="1800">
                <a:latin typeface="Lato"/>
                <a:ea typeface="Lato"/>
                <a:cs typeface="Lato"/>
                <a:sym typeface="Lato"/>
              </a:rPr>
              <a:t>:</a:t>
            </a:r>
            <a:endParaRPr sz="1800">
              <a:latin typeface="Lato"/>
              <a:ea typeface="Lato"/>
              <a:cs typeface="Lato"/>
              <a:sym typeface="Lato"/>
            </a:endParaRPr>
          </a:p>
        </p:txBody>
      </p:sp>
      <p:sp>
        <p:nvSpPr>
          <p:cNvPr id="766" name="Google Shape;766;p93"/>
          <p:cNvSpPr txBox="1"/>
          <p:nvPr/>
        </p:nvSpPr>
        <p:spPr>
          <a:xfrm>
            <a:off x="518475" y="3075125"/>
            <a:ext cx="5027700" cy="1025100"/>
          </a:xfrm>
          <a:prstGeom prst="rect">
            <a:avLst/>
          </a:prstGeom>
          <a:noFill/>
          <a:ln>
            <a:noFill/>
          </a:ln>
        </p:spPr>
        <p:txBody>
          <a:bodyPr anchorCtr="0" anchor="t" bIns="91425" lIns="91425" spcFirstLastPara="1" rIns="91425" wrap="square" tIns="91425">
            <a:noAutofit/>
          </a:bodyPr>
          <a:lstStyle/>
          <a:p>
            <a:pPr indent="-342900" lvl="1" marL="914400" rtl="0" algn="l">
              <a:spcBef>
                <a:spcPts val="0"/>
              </a:spcBef>
              <a:spcAft>
                <a:spcPts val="0"/>
              </a:spcAft>
              <a:buSzPts val="1800"/>
              <a:buFont typeface="Lato Light"/>
              <a:buChar char="○"/>
            </a:pPr>
            <a:r>
              <a:rPr lang="en" sz="1800">
                <a:latin typeface="Lato Light"/>
                <a:ea typeface="Lato Light"/>
                <a:cs typeface="Lato Light"/>
                <a:sym typeface="Lato Light"/>
              </a:rPr>
              <a:t>S:  {Movie streaming website}</a:t>
            </a:r>
            <a:endParaRPr sz="1800">
              <a:latin typeface="Lato Light"/>
              <a:ea typeface="Lato Light"/>
              <a:cs typeface="Lato Light"/>
              <a:sym typeface="Lato Light"/>
            </a:endParaRPr>
          </a:p>
          <a:p>
            <a:pPr indent="-342900" lvl="2" marL="1371600" rtl="0" algn="l">
              <a:spcBef>
                <a:spcPts val="0"/>
              </a:spcBef>
              <a:spcAft>
                <a:spcPts val="0"/>
              </a:spcAft>
              <a:buSzPts val="1800"/>
              <a:buFont typeface="Lato Light"/>
              <a:buChar char="■"/>
            </a:pPr>
            <a:r>
              <a:rPr lang="en" sz="1800">
                <a:latin typeface="Lato Light"/>
                <a:ea typeface="Lato Light"/>
                <a:cs typeface="Lato Light"/>
                <a:sym typeface="Lato Light"/>
              </a:rPr>
              <a:t>The user said: “I hate this movie”</a:t>
            </a:r>
            <a:endParaRPr sz="1800">
              <a:latin typeface="Lato Light"/>
              <a:ea typeface="Lato Light"/>
              <a:cs typeface="Lato Light"/>
              <a:sym typeface="Lato Light"/>
            </a:endParaRPr>
          </a:p>
          <a:p>
            <a:pPr indent="-342900" lvl="1" marL="914400" rtl="0" algn="l">
              <a:spcBef>
                <a:spcPts val="0"/>
              </a:spcBef>
              <a:spcAft>
                <a:spcPts val="0"/>
              </a:spcAft>
              <a:buSzPts val="1800"/>
              <a:buFont typeface="Lato Light"/>
              <a:buChar char="○"/>
            </a:pPr>
            <a:r>
              <a:rPr lang="en" sz="1800">
                <a:latin typeface="Lato Light"/>
                <a:ea typeface="Lato Light"/>
                <a:cs typeface="Lato Light"/>
                <a:sym typeface="Lato Light"/>
              </a:rPr>
              <a:t>A: [CLICK]pause button</a:t>
            </a:r>
            <a:endParaRPr sz="1800">
              <a:latin typeface="Lato"/>
              <a:ea typeface="Lato"/>
              <a:cs typeface="Lato"/>
              <a:sym typeface="Lato"/>
            </a:endParaRPr>
          </a:p>
        </p:txBody>
      </p:sp>
      <p:pic>
        <p:nvPicPr>
          <p:cNvPr id="767" name="Google Shape;767;p93"/>
          <p:cNvPicPr preferRelativeResize="0"/>
          <p:nvPr/>
        </p:nvPicPr>
        <p:blipFill>
          <a:blip r:embed="rId3">
            <a:alphaModFix/>
          </a:blip>
          <a:stretch>
            <a:fillRect/>
          </a:stretch>
        </p:blipFill>
        <p:spPr>
          <a:xfrm>
            <a:off x="2678400" y="1914875"/>
            <a:ext cx="4161188" cy="373150"/>
          </a:xfrm>
          <a:prstGeom prst="rect">
            <a:avLst/>
          </a:prstGeom>
          <a:noFill/>
          <a:ln>
            <a:noFill/>
          </a:ln>
        </p:spPr>
      </p:pic>
      <p:pic>
        <p:nvPicPr>
          <p:cNvPr id="768" name="Google Shape;768;p93"/>
          <p:cNvPicPr preferRelativeResize="0"/>
          <p:nvPr/>
        </p:nvPicPr>
        <p:blipFill>
          <a:blip r:embed="rId4">
            <a:alphaModFix/>
          </a:blip>
          <a:stretch>
            <a:fillRect/>
          </a:stretch>
        </p:blipFill>
        <p:spPr>
          <a:xfrm>
            <a:off x="5705463" y="2720900"/>
            <a:ext cx="3209925" cy="1733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Artificial Intelligence</a:t>
            </a:r>
            <a:endParaRPr sz="2800">
              <a:latin typeface="Playfair Display"/>
              <a:ea typeface="Playfair Display"/>
              <a:cs typeface="Playfair Display"/>
              <a:sym typeface="Playfair Display"/>
            </a:endParaRPr>
          </a:p>
          <a:p>
            <a:pPr indent="0" lvl="0" marL="0" rtl="0" algn="l">
              <a:spcBef>
                <a:spcPts val="0"/>
              </a:spcBef>
              <a:spcAft>
                <a:spcPts val="0"/>
              </a:spcAft>
              <a:buNone/>
            </a:pPr>
            <a:r>
              <a:t/>
            </a:r>
            <a:endParaRPr/>
          </a:p>
        </p:txBody>
      </p:sp>
      <p:sp>
        <p:nvSpPr>
          <p:cNvPr id="327" name="Google Shape;327;p43"/>
          <p:cNvSpPr txBox="1"/>
          <p:nvPr>
            <p:ph idx="1" type="body"/>
          </p:nvPr>
        </p:nvSpPr>
        <p:spPr>
          <a:xfrm>
            <a:off x="311700" y="3263225"/>
            <a:ext cx="3999900" cy="142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300"/>
              <a:t>2016 -  Alpha Go beats Lee Sudol</a:t>
            </a:r>
            <a:endParaRPr b="1" sz="1300"/>
          </a:p>
          <a:p>
            <a:pPr indent="0" lvl="0" marL="0" rtl="0" algn="l">
              <a:spcBef>
                <a:spcPts val="0"/>
              </a:spcBef>
              <a:spcAft>
                <a:spcPts val="0"/>
              </a:spcAft>
              <a:buNone/>
            </a:pPr>
            <a:r>
              <a:t/>
            </a:r>
            <a:endParaRPr/>
          </a:p>
          <a:p>
            <a:pPr indent="0" lvl="0" marL="0" rtl="0" algn="l">
              <a:spcBef>
                <a:spcPts val="0"/>
              </a:spcBef>
              <a:spcAft>
                <a:spcPts val="0"/>
              </a:spcAft>
              <a:buNone/>
            </a:pPr>
            <a:r>
              <a:rPr lang="en"/>
              <a:t>Deep Learning/ RL</a:t>
            </a:r>
            <a:endParaRPr/>
          </a:p>
        </p:txBody>
      </p:sp>
      <p:sp>
        <p:nvSpPr>
          <p:cNvPr id="328" name="Google Shape;328;p43"/>
          <p:cNvSpPr txBox="1"/>
          <p:nvPr>
            <p:ph idx="2" type="body"/>
          </p:nvPr>
        </p:nvSpPr>
        <p:spPr>
          <a:xfrm>
            <a:off x="4829449" y="3263225"/>
            <a:ext cx="3999900" cy="13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2024 - Nobel Prize</a:t>
            </a:r>
            <a:endParaRPr b="1" sz="1300"/>
          </a:p>
          <a:p>
            <a:pPr indent="0" lvl="0" marL="0" rtl="0" algn="l">
              <a:spcBef>
                <a:spcPts val="0"/>
              </a:spcBef>
              <a:spcAft>
                <a:spcPts val="0"/>
              </a:spcAft>
              <a:buNone/>
            </a:pPr>
            <a:r>
              <a:t/>
            </a:r>
            <a:endParaRPr b="1" sz="1300"/>
          </a:p>
          <a:p>
            <a:pPr indent="0" lvl="0" marL="0" rtl="0" algn="l">
              <a:spcBef>
                <a:spcPts val="0"/>
              </a:spcBef>
              <a:spcAft>
                <a:spcPts val="0"/>
              </a:spcAft>
              <a:buNone/>
            </a:pPr>
            <a:r>
              <a:t/>
            </a:r>
            <a:endParaRPr b="1" sz="1300"/>
          </a:p>
        </p:txBody>
      </p:sp>
      <p:pic>
        <p:nvPicPr>
          <p:cNvPr id="329" name="Google Shape;329;p43"/>
          <p:cNvPicPr preferRelativeResize="0"/>
          <p:nvPr/>
        </p:nvPicPr>
        <p:blipFill>
          <a:blip r:embed="rId3">
            <a:alphaModFix/>
          </a:blip>
          <a:stretch>
            <a:fillRect/>
          </a:stretch>
        </p:blipFill>
        <p:spPr>
          <a:xfrm>
            <a:off x="311700" y="951725"/>
            <a:ext cx="3999899" cy="2249939"/>
          </a:xfrm>
          <a:prstGeom prst="rect">
            <a:avLst/>
          </a:prstGeom>
          <a:noFill/>
          <a:ln>
            <a:noFill/>
          </a:ln>
        </p:spPr>
      </p:pic>
      <p:pic>
        <p:nvPicPr>
          <p:cNvPr id="330" name="Google Shape;330;p43"/>
          <p:cNvPicPr preferRelativeResize="0"/>
          <p:nvPr/>
        </p:nvPicPr>
        <p:blipFill>
          <a:blip r:embed="rId4">
            <a:alphaModFix/>
          </a:blip>
          <a:stretch>
            <a:fillRect/>
          </a:stretch>
        </p:blipFill>
        <p:spPr>
          <a:xfrm>
            <a:off x="4829449" y="951725"/>
            <a:ext cx="4008339" cy="2249950"/>
          </a:xfrm>
          <a:prstGeom prst="rect">
            <a:avLst/>
          </a:prstGeom>
          <a:noFill/>
          <a:ln>
            <a:noFill/>
          </a:ln>
        </p:spPr>
      </p:pic>
      <p:sp>
        <p:nvSpPr>
          <p:cNvPr id="331" name="Google Shape;331;p43"/>
          <p:cNvSpPr txBox="1"/>
          <p:nvPr/>
        </p:nvSpPr>
        <p:spPr>
          <a:xfrm>
            <a:off x="2890147" y="4343225"/>
            <a:ext cx="3000000" cy="681000"/>
          </a:xfrm>
          <a:prstGeom prst="rect">
            <a:avLst/>
          </a:prstGeom>
          <a:noFill/>
          <a:ln>
            <a:noFill/>
          </a:ln>
        </p:spPr>
        <p:txBody>
          <a:bodyPr anchorCtr="0" anchor="t" bIns="91425" lIns="91425" spcFirstLastPara="1" rIns="91425" wrap="square" tIns="91425">
            <a:spAutoFit/>
          </a:bodyPr>
          <a:lstStyle/>
          <a:p>
            <a:pPr indent="0" lvl="0" marL="457200" rtl="0" algn="ctr">
              <a:lnSpc>
                <a:spcPct val="115000"/>
              </a:lnSpc>
              <a:spcBef>
                <a:spcPts val="0"/>
              </a:spcBef>
              <a:spcAft>
                <a:spcPts val="0"/>
              </a:spcAft>
              <a:buNone/>
            </a:pPr>
            <a:r>
              <a:rPr lang="en" sz="1500">
                <a:solidFill>
                  <a:schemeClr val="lt1"/>
                </a:solidFill>
                <a:latin typeface="Lato"/>
                <a:ea typeface="Lato"/>
                <a:cs typeface="Lato"/>
                <a:sym typeface="Lato"/>
              </a:rPr>
              <a:t>Watch Recommendation</a:t>
            </a:r>
            <a:endParaRPr sz="1500">
              <a:solidFill>
                <a:schemeClr val="lt1"/>
              </a:solidFill>
              <a:latin typeface="Lato"/>
              <a:ea typeface="Lato"/>
              <a:cs typeface="Lato"/>
              <a:sym typeface="Lato"/>
            </a:endParaRPr>
          </a:p>
          <a:p>
            <a:pPr indent="0" lvl="0" marL="457200" rtl="0" algn="ctr">
              <a:lnSpc>
                <a:spcPct val="115000"/>
              </a:lnSpc>
              <a:spcBef>
                <a:spcPts val="0"/>
              </a:spcBef>
              <a:spcAft>
                <a:spcPts val="0"/>
              </a:spcAft>
              <a:buNone/>
            </a:pPr>
            <a:r>
              <a:rPr lang="en" sz="1500" u="sng">
                <a:solidFill>
                  <a:srgbClr val="4A86E8"/>
                </a:solidFill>
                <a:latin typeface="Lato"/>
                <a:ea typeface="Lato"/>
                <a:cs typeface="Lato"/>
                <a:sym typeface="Lato"/>
                <a:hlinkClick r:id="rId5">
                  <a:extLst>
                    <a:ext uri="{A12FA001-AC4F-418D-AE19-62706E023703}">
                      <ahyp:hlinkClr val="tx"/>
                    </a:ext>
                  </a:extLst>
                </a:hlinkClick>
              </a:rPr>
              <a:t>The Thinking Game</a:t>
            </a:r>
            <a:endParaRPr sz="1500">
              <a:solidFill>
                <a:srgbClr val="4A86E8"/>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Artificial Intelligence </a:t>
            </a:r>
            <a:endParaRPr/>
          </a:p>
        </p:txBody>
      </p:sp>
      <p:sp>
        <p:nvSpPr>
          <p:cNvPr id="337" name="Google Shape;337;p44"/>
          <p:cNvSpPr txBox="1"/>
          <p:nvPr>
            <p:ph idx="1" type="body"/>
          </p:nvPr>
        </p:nvSpPr>
        <p:spPr>
          <a:xfrm>
            <a:off x="311700" y="1152475"/>
            <a:ext cx="8520600" cy="696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All the intelligence till date was task-specific</a:t>
            </a:r>
            <a:endParaRPr sz="1500"/>
          </a:p>
          <a:p>
            <a:pPr indent="-323850" lvl="0" marL="457200" rtl="0" algn="l">
              <a:spcBef>
                <a:spcPts val="0"/>
              </a:spcBef>
              <a:spcAft>
                <a:spcPts val="0"/>
              </a:spcAft>
              <a:buSzPts val="1500"/>
              <a:buChar char="●"/>
            </a:pPr>
            <a:r>
              <a:rPr lang="en" sz="1500"/>
              <a:t>A model trained for one task was not applicable for other tasks</a:t>
            </a:r>
            <a:endParaRPr sz="1500"/>
          </a:p>
          <a:p>
            <a:pPr indent="0" lvl="0" marL="0" rtl="0" algn="l">
              <a:spcBef>
                <a:spcPts val="0"/>
              </a:spcBef>
              <a:spcAft>
                <a:spcPts val="0"/>
              </a:spcAft>
              <a:buNone/>
            </a:pPr>
            <a:r>
              <a:t/>
            </a:r>
            <a:endParaRPr/>
          </a:p>
        </p:txBody>
      </p:sp>
      <p:sp>
        <p:nvSpPr>
          <p:cNvPr id="338" name="Google Shape;338;p44"/>
          <p:cNvSpPr/>
          <p:nvPr/>
        </p:nvSpPr>
        <p:spPr>
          <a:xfrm>
            <a:off x="2544275" y="2141600"/>
            <a:ext cx="4411200" cy="9975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solidFill>
                  <a:srgbClr val="FFFFFF"/>
                </a:solidFill>
                <a:latin typeface="Lato"/>
                <a:ea typeface="Lato"/>
                <a:cs typeface="Lato"/>
                <a:sym typeface="Lato"/>
              </a:rPr>
              <a:t>AI was Narrow</a:t>
            </a:r>
            <a:endParaRPr b="1" sz="2100">
              <a:solidFill>
                <a:srgbClr val="FFFFFF"/>
              </a:solidFill>
              <a:latin typeface="Lato"/>
              <a:ea typeface="Lato"/>
              <a:cs typeface="Lato"/>
              <a:sym typeface="Lato"/>
            </a:endParaRPr>
          </a:p>
        </p:txBody>
      </p:sp>
      <p:sp>
        <p:nvSpPr>
          <p:cNvPr id="339" name="Google Shape;339;p44"/>
          <p:cNvSpPr/>
          <p:nvPr/>
        </p:nvSpPr>
        <p:spPr>
          <a:xfrm>
            <a:off x="768775" y="3303925"/>
            <a:ext cx="7788600" cy="14736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solidFill>
                  <a:schemeClr val="dk1"/>
                </a:solidFill>
                <a:latin typeface="Lato"/>
                <a:ea typeface="Lato"/>
                <a:cs typeface="Lato"/>
                <a:sym typeface="Lato"/>
              </a:rPr>
              <a:t>Artificial</a:t>
            </a:r>
            <a:r>
              <a:rPr b="1" lang="en" sz="3200">
                <a:solidFill>
                  <a:schemeClr val="dk1"/>
                </a:solidFill>
                <a:latin typeface="Lato"/>
                <a:ea typeface="Lato"/>
                <a:cs typeface="Lato"/>
                <a:sym typeface="Lato"/>
              </a:rPr>
              <a:t> General Intelligence</a:t>
            </a:r>
            <a:endParaRPr b="1" sz="3200">
              <a:solidFill>
                <a:schemeClr val="dk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Language &lt;-&gt; Intelligence</a:t>
            </a:r>
            <a:endParaRPr/>
          </a:p>
          <a:p>
            <a:pPr indent="0" lvl="0" marL="0" rtl="0" algn="l">
              <a:spcBef>
                <a:spcPts val="0"/>
              </a:spcBef>
              <a:spcAft>
                <a:spcPts val="0"/>
              </a:spcAft>
              <a:buNone/>
            </a:pPr>
            <a:r>
              <a:t/>
            </a:r>
            <a:endParaRPr/>
          </a:p>
        </p:txBody>
      </p:sp>
      <p:sp>
        <p:nvSpPr>
          <p:cNvPr id="345" name="Google Shape;345;p45"/>
          <p:cNvSpPr txBox="1"/>
          <p:nvPr>
            <p:ph idx="1" type="body"/>
          </p:nvPr>
        </p:nvSpPr>
        <p:spPr>
          <a:xfrm>
            <a:off x="311700" y="1152475"/>
            <a:ext cx="8520600" cy="3204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Shapes thought</a:t>
            </a:r>
            <a:br>
              <a:rPr lang="en" sz="1500"/>
            </a:br>
            <a:endParaRPr sz="1500"/>
          </a:p>
          <a:p>
            <a:pPr indent="-323850" lvl="0" marL="457200" rtl="0" algn="l">
              <a:spcBef>
                <a:spcPts val="0"/>
              </a:spcBef>
              <a:spcAft>
                <a:spcPts val="0"/>
              </a:spcAft>
              <a:buSzPts val="1500"/>
              <a:buChar char="●"/>
            </a:pPr>
            <a:r>
              <a:rPr lang="en" sz="1500"/>
              <a:t>Enables reasoning</a:t>
            </a:r>
            <a:br>
              <a:rPr lang="en" sz="1500"/>
            </a:br>
            <a:endParaRPr sz="1500"/>
          </a:p>
          <a:p>
            <a:pPr indent="-323850" lvl="0" marL="457200" rtl="0" algn="l">
              <a:spcBef>
                <a:spcPts val="0"/>
              </a:spcBef>
              <a:spcAft>
                <a:spcPts val="0"/>
              </a:spcAft>
              <a:buSzPts val="1500"/>
              <a:buChar char="●"/>
            </a:pPr>
            <a:r>
              <a:rPr lang="en" sz="1500"/>
              <a:t>Preserves and transmits knowledge</a:t>
            </a:r>
            <a:br>
              <a:rPr lang="en" sz="1500"/>
            </a:br>
            <a:endParaRPr sz="1500"/>
          </a:p>
          <a:p>
            <a:pPr indent="-323850" lvl="0" marL="457200" rtl="0" algn="l">
              <a:spcBef>
                <a:spcPts val="0"/>
              </a:spcBef>
              <a:spcAft>
                <a:spcPts val="0"/>
              </a:spcAft>
              <a:buSzPts val="1500"/>
              <a:buChar char="●"/>
            </a:pPr>
            <a:r>
              <a:rPr lang="en" sz="1500"/>
              <a:t>Supports learning and collaboration</a:t>
            </a:r>
            <a:endParaRPr sz="1500"/>
          </a:p>
          <a:p>
            <a:pPr indent="0" lvl="0" marL="0" rtl="0" algn="l">
              <a:spcBef>
                <a:spcPts val="0"/>
              </a:spcBef>
              <a:spcAft>
                <a:spcPts val="0"/>
              </a:spcAft>
              <a:buNone/>
            </a:pPr>
            <a:r>
              <a:t/>
            </a:r>
            <a:endParaRPr i="1" sz="1500"/>
          </a:p>
          <a:p>
            <a:pPr indent="0" lvl="0" marL="0" rtl="0" algn="l">
              <a:spcBef>
                <a:spcPts val="0"/>
              </a:spcBef>
              <a:spcAft>
                <a:spcPts val="0"/>
              </a:spcAft>
              <a:buNone/>
            </a:pPr>
            <a:r>
              <a:rPr i="1" lang="en" sz="1800">
                <a:solidFill>
                  <a:srgbClr val="000000"/>
                </a:solidFill>
                <a:latin typeface="Playfair Display"/>
                <a:ea typeface="Playfair Display"/>
                <a:cs typeface="Playfair Display"/>
                <a:sym typeface="Playfair Display"/>
              </a:rPr>
              <a:t>Language is the tool that allows intelligence to develop, grow, and be expressed.</a:t>
            </a:r>
            <a:endParaRPr i="1" sz="2200">
              <a:latin typeface="Playfair Display"/>
              <a:ea typeface="Playfair Display"/>
              <a:cs typeface="Playfair Display"/>
              <a:sym typeface="Playfair Display"/>
            </a:endParaRPr>
          </a:p>
          <a:p>
            <a:pPr indent="0" lvl="0" marL="0" rtl="0" algn="l">
              <a:spcBef>
                <a:spcPts val="0"/>
              </a:spcBef>
              <a:spcAft>
                <a:spcPts val="0"/>
              </a:spcAft>
              <a:buNone/>
            </a:pPr>
            <a:r>
              <a:t/>
            </a:r>
            <a:endParaRPr sz="1500"/>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latin typeface="Playfair Display"/>
                <a:ea typeface="Playfair Display"/>
                <a:cs typeface="Playfair Display"/>
                <a:sym typeface="Playfair Display"/>
              </a:rPr>
              <a:t>What is NLP</a:t>
            </a:r>
            <a:endParaRPr sz="2800">
              <a:latin typeface="Playfair Display"/>
              <a:ea typeface="Playfair Display"/>
              <a:cs typeface="Playfair Display"/>
              <a:sym typeface="Playfair Display"/>
            </a:endParaRPr>
          </a:p>
        </p:txBody>
      </p:sp>
      <p:sp>
        <p:nvSpPr>
          <p:cNvPr id="351" name="Google Shape;351;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Technology that enables computers to process, generate, and interact with language (e.g., text). Some key aspects:</a:t>
            </a:r>
            <a:endParaRPr sz="1800"/>
          </a:p>
          <a:p>
            <a:pPr indent="0" lvl="0" marL="0" rtl="0" algn="l">
              <a:spcBef>
                <a:spcPts val="0"/>
              </a:spcBef>
              <a:spcAft>
                <a:spcPts val="0"/>
              </a:spcAft>
              <a:buNone/>
            </a:pPr>
            <a:r>
              <a:t/>
            </a:r>
            <a:endParaRPr sz="1800"/>
          </a:p>
          <a:p>
            <a:pPr indent="-323850" lvl="0" marL="457200" rtl="0" algn="l">
              <a:spcBef>
                <a:spcPts val="0"/>
              </a:spcBef>
              <a:spcAft>
                <a:spcPts val="0"/>
              </a:spcAft>
              <a:buSzPts val="1500"/>
              <a:buChar char="●"/>
            </a:pPr>
            <a:r>
              <a:rPr b="1" lang="en" sz="1500"/>
              <a:t>Learn useful representations</a:t>
            </a:r>
            <a:r>
              <a:rPr lang="en" sz="1500"/>
              <a:t>: capture meaning in a structured way that can be used for downstream tasks (e.g.,embeddings used to classify a document)</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b="1" lang="en" sz="1500"/>
              <a:t>Generate language</a:t>
            </a:r>
            <a:r>
              <a:rPr lang="en" sz="1500"/>
              <a:t>: create language (e.g., text, code) for tasks like dialogue, translation, or question answering.</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Char char="●"/>
            </a:pPr>
            <a:r>
              <a:rPr b="1" lang="en" sz="1500"/>
              <a:t>Bridge language and action</a:t>
            </a:r>
            <a:r>
              <a:rPr lang="en" sz="1500"/>
              <a:t>: Use language to perform tasks,solve problems, interact with environments (e.g., a code IDE)</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roject Kickoff Presentation">
  <a:themeElements>
    <a:clrScheme name="Simple Light">
      <a:dk1>
        <a:srgbClr val="FBFBFB"/>
      </a:dk1>
      <a:lt1>
        <a:srgbClr val="1C2026"/>
      </a:lt1>
      <a:dk2>
        <a:srgbClr val="F5F5F5"/>
      </a:dk2>
      <a:lt2>
        <a:srgbClr val="1C2026"/>
      </a:lt2>
      <a:accent1>
        <a:srgbClr val="E9E9E9"/>
      </a:accent1>
      <a:accent2>
        <a:srgbClr val="7A7A7A"/>
      </a:accent2>
      <a:accent3>
        <a:srgbClr val="C2C2C2"/>
      </a:accent3>
      <a:accent4>
        <a:srgbClr val="434343"/>
      </a:accent4>
      <a:accent5>
        <a:srgbClr val="666666"/>
      </a:accent5>
      <a:accent6>
        <a:srgbClr val="999999"/>
      </a:accent6>
      <a:hlink>
        <a:srgbClr val="B7B7B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